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media/image1.jpeg" ContentType="image/jpeg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media/image2.jpeg" ContentType="image/jpeg"/>
  <Override PartName="/ppt/notesSlides/notesSlide7.xml" ContentType="application/vnd.openxmlformats-officedocument.presentationml.notesSlide+xml"/>
  <Override PartName="/ppt/media/image3.jpeg" ContentType="image/jpeg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1pPr>
    <a:lvl2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2pPr>
    <a:lvl3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3pPr>
    <a:lvl4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4pPr>
    <a:lvl5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5pPr>
    <a:lvl6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6pPr>
    <a:lvl7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7pPr>
    <a:lvl8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8pPr>
    <a:lvl9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CBD3E7"/>
          </a:solidFill>
        </a:fill>
      </a:tcStyle>
    </a:wholeTbl>
    <a:band2H>
      <a:tcTxStyle b="def" i="def"/>
      <a:tcStyle>
        <a:tcBdr/>
        <a:fill>
          <a:solidFill>
            <a:srgbClr val="E7EAF3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381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381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CFDACA"/>
          </a:solidFill>
        </a:fill>
      </a:tcStyle>
    </a:wholeTbl>
    <a:band2H>
      <a:tcTxStyle b="def" i="def"/>
      <a:tcStyle>
        <a:tcBdr/>
        <a:fill>
          <a:solidFill>
            <a:srgbClr val="E8EDE7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381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381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E4CCE9"/>
          </a:solidFill>
        </a:fill>
      </a:tcStyle>
    </a:wholeTbl>
    <a:band2H>
      <a:tcTxStyle b="def" i="def"/>
      <a:tcStyle>
        <a:tcBdr/>
        <a:fill>
          <a:solidFill>
            <a:srgbClr val="F2E7F4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381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381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000000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381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381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8" name="Shape 128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1pPr>
    <a:lvl2pPr indent="228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2pPr>
    <a:lvl3pPr indent="457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3pPr>
    <a:lvl4pPr indent="685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4pPr>
    <a:lvl5pPr indent="9144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5pPr>
    <a:lvl6pPr indent="11430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6pPr>
    <a:lvl7pPr indent="1371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7pPr>
    <a:lvl8pPr indent="1600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8pPr>
    <a:lvl9pPr indent="1828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9pPr>
  </p:notesStyle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</Relationships>
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</Relationships>
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</Relationships>
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</Relationships>
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</Relationships>
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</Relationships>
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</Relationships>
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</Relationships>
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</Relationships>
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</Relationships>
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</Relationships>
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</Relationships>
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</Relationships>
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</Relationships>
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</Relationships>
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0" name="Shape 14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Amaris:</a:t>
            </a:r>
          </a:p>
          <a:p>
            <a:pPr/>
          </a:p>
          <a:p>
            <a:pPr/>
            <a:r>
              <a:t>Buenos días, mi nombre es Amaris Vélez y estos son mis compañeros William Calder y Andrés Rodríguez. En el día de hoy les estaremos presentando nuestro segundo reporte de progreso de nuestra propuesta titulada Renewable Energy Lab for wind and solar power system analysis.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09" name="Shape 20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Amaris:</a:t>
            </a:r>
          </a:p>
          <a:p>
            <a:pPr/>
          </a:p>
          <a:p>
            <a:pPr/>
            <a:r>
              <a:t>Buenos días, mi nombre es Amaris Vélez y estos son mis compañeros William Calder y Andrés Rodríguez. En el día de hoy les estaremos presentando nuestro segundo reporte de progreso de nuestra propuesta titulada Renewable Energy Lab for wind and solar power system analysis.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18" name="Shape 21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Amaris:</a:t>
            </a:r>
          </a:p>
          <a:p>
            <a:pPr/>
          </a:p>
          <a:p>
            <a:pPr/>
            <a:r>
              <a:t>Buenos días, mi nombre es Amaris Vélez y estos son mis compañeros William Calder y Andrés Rodríguez. En el día de hoy les estaremos presentando nuestro segundo reporte de progreso de nuestra propuesta titulada Renewable Energy Lab for wind and solar power system analysis.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27" name="Shape 22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Amaris:</a:t>
            </a:r>
          </a:p>
          <a:p>
            <a:pPr/>
          </a:p>
          <a:p>
            <a:pPr/>
            <a:r>
              <a:t>Buenos días, mi nombre es Amaris Vélez y estos son mis compañeros William Calder y Andrés Rodríguez. En el día de hoy les estaremos presentando nuestro segundo reporte de progreso de nuestra propuesta titulada Renewable Energy Lab for wind and solar power system analysis.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35" name="Shape 23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Amaris:</a:t>
            </a:r>
          </a:p>
          <a:p>
            <a:pPr/>
          </a:p>
          <a:p>
            <a:pPr/>
            <a:r>
              <a:t>Buenos días, mi nombre es Amaris Vélez y estos son mis compañeros William Calder y Andrés Rodríguez. En el día de hoy les estaremos presentando nuestro segundo reporte de progreso de nuestra propuesta titulada Renewable Energy Lab for wind and solar power system analysis.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42" name="Shape 24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Amaris:</a:t>
            </a:r>
          </a:p>
          <a:p>
            <a:pPr/>
          </a:p>
          <a:p>
            <a:pPr/>
            <a:r>
              <a:t>Buenos días, mi nombre es Amaris Vélez y estos son mis compañeros William Calder y Andrés Rodríguez. En el día de hoy les estaremos presentando nuestro segundo reporte de progreso de nuestra propuesta titulada Renewable Energy Lab for wind and solar power system analysis.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49" name="Shape 24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Amaris:</a:t>
            </a:r>
          </a:p>
          <a:p>
            <a:pPr/>
          </a:p>
          <a:p>
            <a:pPr/>
            <a:r>
              <a:t>Buenos días, mi nombre es Amaris Vélez y estos son mis compañeros William Calder y Andrés Rodríguez. En el día de hoy les estaremos presentando nuestro segundo reporte de progreso de nuestra propuesta titulada Renewable Energy Lab for wind and solar power system analysis.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55" name="Shape 25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Amaris:</a:t>
            </a:r>
          </a:p>
          <a:p>
            <a:pPr/>
          </a:p>
          <a:p>
            <a:pPr/>
            <a:r>
              <a:t>Buenos días, mi nombre es Amaris Vélez y estos son mis compañeros William Calder y Andrés Rodríguez. En el día de hoy les estaremos presentando nuestro segundo reporte de progreso de nuestra propuesta titulada Renewable Energy Lab for wind and solar power system analysis.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7" name="Shape 14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Amaris:</a:t>
            </a:r>
          </a:p>
          <a:p>
            <a:pPr/>
          </a:p>
          <a:p>
            <a:pPr/>
            <a:r>
              <a:t>Buenos días, mi nombre es Amaris Vélez y estos son mis compañeros William Calder y Andrés Rodríguez. En el día de hoy les estaremos presentando nuestro segundo reporte de progreso de nuestra propuesta titulada Renewable Energy Lab for wind and solar power system analysis.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7" name="Shape 15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Amaris:</a:t>
            </a:r>
          </a:p>
          <a:p>
            <a:pPr/>
          </a:p>
          <a:p>
            <a:pPr/>
            <a:r>
              <a:t>Buenos días, mi nombre es Amaris Vélez y estos son mis compañeros William Calder y Andrés Rodríguez. En el día de hoy les estaremos presentando nuestro segundo reporte de progreso de nuestra propuesta titulada Renewable Energy Lab for wind and solar power system analysis.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5" name="Shape 16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Amaris:</a:t>
            </a:r>
          </a:p>
          <a:p>
            <a:pPr/>
          </a:p>
          <a:p>
            <a:pPr/>
            <a:r>
              <a:t>Buenos días, mi nombre es Amaris Vélez y estos son mis compañeros William Calder y Andrés Rodríguez. En el día de hoy les estaremos presentando nuestro segundo reporte de progreso de nuestra propuesta titulada Renewable Energy Lab for wind and solar power system analysis.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1" name="Shape 17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Amaris:</a:t>
            </a:r>
          </a:p>
          <a:p>
            <a:pPr/>
          </a:p>
          <a:p>
            <a:pPr/>
            <a:r>
              <a:t>Buenos días, mi nombre es Amaris Vélez y estos son mis compañeros William Calder y Andrés Rodríguez. En el día de hoy les estaremos presentando nuestro segundo reporte de progreso de nuestra propuesta titulada Renewable Energy Lab for wind and solar power system analysis.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0" name="Shape 18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Amaris:</a:t>
            </a:r>
          </a:p>
          <a:p>
            <a:pPr/>
          </a:p>
          <a:p>
            <a:pPr/>
            <a:r>
              <a:t>Buenos días, mi nombre es Amaris Vélez y estos son mis compañeros William Calder y Andrés Rodríguez. En el día de hoy les estaremos presentando nuestro segundo reporte de progreso de nuestra propuesta titulada Renewable Energy Lab for wind and solar power system analysis.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9" name="Shape 18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Amaris:</a:t>
            </a:r>
          </a:p>
          <a:p>
            <a:pPr/>
          </a:p>
          <a:p>
            <a:pPr/>
            <a:r>
              <a:t>Buenos días, mi nombre es Amaris Vélez y estos son mis compañeros William Calder y Andrés Rodríguez. En el día de hoy les estaremos presentando nuestro segundo reporte de progreso de nuestra propuesta titulada Renewable Energy Lab for wind and solar power system analysis.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96" name="Shape 19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Amaris:</a:t>
            </a:r>
          </a:p>
          <a:p>
            <a:pPr/>
          </a:p>
          <a:p>
            <a:pPr/>
            <a:r>
              <a:t>Buenos días, mi nombre es Amaris Vélez y estos son mis compañeros William Calder y Andrés Rodríguez. En el día de hoy les estaremos presentando nuestro segundo reporte de progreso de nuestra propuesta titulada Renewable Energy Lab for wind and solar power system analysis.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03" name="Shape 20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Amaris:</a:t>
            </a:r>
          </a:p>
          <a:p>
            <a:pPr/>
          </a:p>
          <a:p>
            <a:pPr/>
            <a:r>
              <a:t>Buenos días, mi nombre es Amaris Vélez y estos son mis compañeros William Calder y Andrés Rodríguez. En el día de hoy les estaremos presentando nuestro segundo reporte de progreso de nuestra propuesta titulada Renewable Energy Lab for wind and solar power system analysis.</a:t>
            </a:r>
          </a:p>
        </p:txBody>
      </p:sp>
    </p:spTree>
  </p:cSld>
  <p:clrMapOvr>
    <a:masterClrMapping/>
  </p:clrMapOvr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Photo - Horizontal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mage"/>
          <p:cNvSpPr/>
          <p:nvPr>
            <p:ph type="pic" idx="13"/>
          </p:nvPr>
        </p:nvSpPr>
        <p:spPr>
          <a:xfrm>
            <a:off x="0" y="2717800"/>
            <a:ext cx="13004800" cy="70358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2" name="Title Text"/>
          <p:cNvSpPr txBox="1"/>
          <p:nvPr>
            <p:ph type="title"/>
          </p:nvPr>
        </p:nvSpPr>
        <p:spPr>
          <a:xfrm>
            <a:off x="660400" y="1003300"/>
            <a:ext cx="11684000" cy="1460500"/>
          </a:xfrm>
          <a:prstGeom prst="rect">
            <a:avLst/>
          </a:prstGeom>
        </p:spPr>
        <p:txBody>
          <a:bodyPr/>
          <a:lstStyle>
            <a:lvl1pPr>
              <a:defRPr spc="992" sz="6200"/>
            </a:lvl1pPr>
          </a:lstStyle>
          <a:p>
            <a:pPr/>
            <a:r>
              <a:t>Title Text</a:t>
            </a:r>
          </a:p>
        </p:txBody>
      </p:sp>
      <p:sp>
        <p:nvSpPr>
          <p:cNvPr id="13" name="Body Level One…"/>
          <p:cNvSpPr txBox="1"/>
          <p:nvPr>
            <p:ph type="body" sz="quarter" idx="1"/>
          </p:nvPr>
        </p:nvSpPr>
        <p:spPr>
          <a:xfrm>
            <a:off x="660400" y="508000"/>
            <a:ext cx="11684000" cy="508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ClrTx/>
              <a:buSzTx/>
              <a:buNone/>
              <a:defRPr cap="all" spc="384" sz="2400">
                <a:latin typeface="Avenir Book"/>
                <a:ea typeface="Avenir Book"/>
                <a:cs typeface="Avenir Book"/>
                <a:sym typeface="Avenir Book"/>
              </a:defRPr>
            </a:lvl1pPr>
            <a:lvl2pPr marL="0" indent="0">
              <a:spcBef>
                <a:spcPts val="0"/>
              </a:spcBef>
              <a:buClrTx/>
              <a:buSzTx/>
              <a:buNone/>
              <a:defRPr cap="all" spc="384" sz="2400">
                <a:latin typeface="Avenir Book"/>
                <a:ea typeface="Avenir Book"/>
                <a:cs typeface="Avenir Book"/>
                <a:sym typeface="Avenir Book"/>
              </a:defRPr>
            </a:lvl2pPr>
            <a:lvl3pPr marL="0" indent="0">
              <a:spcBef>
                <a:spcPts val="0"/>
              </a:spcBef>
              <a:buClrTx/>
              <a:buSzTx/>
              <a:buNone/>
              <a:defRPr cap="all" spc="384" sz="2400">
                <a:latin typeface="Avenir Book"/>
                <a:ea typeface="Avenir Book"/>
                <a:cs typeface="Avenir Book"/>
                <a:sym typeface="Avenir Book"/>
              </a:defRPr>
            </a:lvl3pPr>
            <a:lvl4pPr marL="0" indent="0">
              <a:spcBef>
                <a:spcPts val="0"/>
              </a:spcBef>
              <a:buClrTx/>
              <a:buSzTx/>
              <a:buNone/>
              <a:defRPr cap="all" spc="384" sz="2400">
                <a:latin typeface="Avenir Book"/>
                <a:ea typeface="Avenir Book"/>
                <a:cs typeface="Avenir Book"/>
                <a:sym typeface="Avenir Book"/>
              </a:defRPr>
            </a:lvl4pPr>
            <a:lvl5pPr marL="0" indent="0">
              <a:spcBef>
                <a:spcPts val="0"/>
              </a:spcBef>
              <a:buClrTx/>
              <a:buSzTx/>
              <a:buNone/>
              <a:defRPr cap="all" spc="384" sz="2400">
                <a:latin typeface="Avenir Book"/>
                <a:ea typeface="Avenir Book"/>
                <a:cs typeface="Avenir Book"/>
                <a:sym typeface="Avenir Book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Image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9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11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Title Text"/>
          <p:cNvSpPr txBox="1"/>
          <p:nvPr>
            <p:ph type="title"/>
          </p:nvPr>
        </p:nvSpPr>
        <p:spPr>
          <a:xfrm>
            <a:off x="660400" y="4292600"/>
            <a:ext cx="11684000" cy="2222500"/>
          </a:xfrm>
          <a:prstGeom prst="rect">
            <a:avLst/>
          </a:prstGeom>
        </p:spPr>
        <p:txBody>
          <a:bodyPr/>
          <a:lstStyle>
            <a:lvl1pPr>
              <a:defRPr spc="992" sz="6200"/>
            </a:lvl1pPr>
          </a:lstStyle>
          <a:p>
            <a:pPr/>
            <a:r>
              <a:t>Title Text</a:t>
            </a:r>
          </a:p>
        </p:txBody>
      </p:sp>
      <p:sp>
        <p:nvSpPr>
          <p:cNvPr id="120" name="Body Level One…"/>
          <p:cNvSpPr txBox="1"/>
          <p:nvPr>
            <p:ph type="body" sz="quarter" idx="1"/>
          </p:nvPr>
        </p:nvSpPr>
        <p:spPr>
          <a:xfrm>
            <a:off x="660400" y="3416300"/>
            <a:ext cx="11684000" cy="889000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0"/>
              </a:spcBef>
              <a:buClrTx/>
              <a:buSzTx/>
              <a:buNone/>
              <a:defRPr cap="all" spc="384" sz="2400">
                <a:solidFill>
                  <a:srgbClr val="55D8FF"/>
                </a:solidFill>
                <a:latin typeface="Avenir Book"/>
                <a:ea typeface="Avenir Book"/>
                <a:cs typeface="Avenir Book"/>
                <a:sym typeface="Avenir Book"/>
              </a:defRPr>
            </a:lvl1pPr>
            <a:lvl2pPr marL="0" indent="0">
              <a:spcBef>
                <a:spcPts val="0"/>
              </a:spcBef>
              <a:buClrTx/>
              <a:buSzTx/>
              <a:buNone/>
              <a:defRPr cap="all" spc="384" sz="2400">
                <a:solidFill>
                  <a:srgbClr val="55D8FF"/>
                </a:solidFill>
                <a:latin typeface="Avenir Book"/>
                <a:ea typeface="Avenir Book"/>
                <a:cs typeface="Avenir Book"/>
                <a:sym typeface="Avenir Book"/>
              </a:defRPr>
            </a:lvl2pPr>
            <a:lvl3pPr marL="0" indent="0">
              <a:spcBef>
                <a:spcPts val="0"/>
              </a:spcBef>
              <a:buClrTx/>
              <a:buSzTx/>
              <a:buNone/>
              <a:defRPr cap="all" spc="384" sz="2400">
                <a:solidFill>
                  <a:srgbClr val="55D8FF"/>
                </a:solidFill>
                <a:latin typeface="Avenir Book"/>
                <a:ea typeface="Avenir Book"/>
                <a:cs typeface="Avenir Book"/>
                <a:sym typeface="Avenir Book"/>
              </a:defRPr>
            </a:lvl3pPr>
            <a:lvl4pPr marL="0" indent="0">
              <a:spcBef>
                <a:spcPts val="0"/>
              </a:spcBef>
              <a:buClrTx/>
              <a:buSzTx/>
              <a:buNone/>
              <a:defRPr cap="all" spc="384" sz="2400">
                <a:solidFill>
                  <a:srgbClr val="55D8FF"/>
                </a:solidFill>
                <a:latin typeface="Avenir Book"/>
                <a:ea typeface="Avenir Book"/>
                <a:cs typeface="Avenir Book"/>
                <a:sym typeface="Avenir Book"/>
              </a:defRPr>
            </a:lvl4pPr>
            <a:lvl5pPr marL="0" indent="0">
              <a:spcBef>
                <a:spcPts val="0"/>
              </a:spcBef>
              <a:buClrTx/>
              <a:buSzTx/>
              <a:buNone/>
              <a:defRPr cap="all" spc="384" sz="2400">
                <a:solidFill>
                  <a:srgbClr val="55D8FF"/>
                </a:solidFill>
                <a:latin typeface="Avenir Book"/>
                <a:ea typeface="Avenir Book"/>
                <a:cs typeface="Avenir Book"/>
                <a:sym typeface="Avenir Book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Image"/>
          <p:cNvSpPr/>
          <p:nvPr>
            <p:ph type="pic" idx="13"/>
          </p:nvPr>
        </p:nvSpPr>
        <p:spPr>
          <a:xfrm>
            <a:off x="6496050" y="6350"/>
            <a:ext cx="65024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2" name="Title Text"/>
          <p:cNvSpPr txBox="1"/>
          <p:nvPr>
            <p:ph type="title"/>
          </p:nvPr>
        </p:nvSpPr>
        <p:spPr>
          <a:xfrm>
            <a:off x="546100" y="4305300"/>
            <a:ext cx="5410200" cy="29845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3" name="Body Level One…"/>
          <p:cNvSpPr txBox="1"/>
          <p:nvPr>
            <p:ph type="body" sz="quarter" idx="1"/>
          </p:nvPr>
        </p:nvSpPr>
        <p:spPr>
          <a:xfrm>
            <a:off x="546100" y="3429000"/>
            <a:ext cx="5410200" cy="889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ClrTx/>
              <a:buSzTx/>
              <a:buNone/>
              <a:defRPr cap="all" spc="384" sz="2400">
                <a:solidFill>
                  <a:srgbClr val="55D8FF"/>
                </a:solidFill>
                <a:latin typeface="Avenir Book"/>
                <a:ea typeface="Avenir Book"/>
                <a:cs typeface="Avenir Book"/>
                <a:sym typeface="Avenir Book"/>
              </a:defRPr>
            </a:lvl1pPr>
            <a:lvl2pPr marL="0" indent="0">
              <a:spcBef>
                <a:spcPts val="0"/>
              </a:spcBef>
              <a:buClrTx/>
              <a:buSzTx/>
              <a:buNone/>
              <a:defRPr cap="all" spc="384" sz="2400">
                <a:solidFill>
                  <a:srgbClr val="55D8FF"/>
                </a:solidFill>
                <a:latin typeface="Avenir Book"/>
                <a:ea typeface="Avenir Book"/>
                <a:cs typeface="Avenir Book"/>
                <a:sym typeface="Avenir Book"/>
              </a:defRPr>
            </a:lvl2pPr>
            <a:lvl3pPr marL="0" indent="0">
              <a:spcBef>
                <a:spcPts val="0"/>
              </a:spcBef>
              <a:buClrTx/>
              <a:buSzTx/>
              <a:buNone/>
              <a:defRPr cap="all" spc="384" sz="2400">
                <a:solidFill>
                  <a:srgbClr val="55D8FF"/>
                </a:solidFill>
                <a:latin typeface="Avenir Book"/>
                <a:ea typeface="Avenir Book"/>
                <a:cs typeface="Avenir Book"/>
                <a:sym typeface="Avenir Book"/>
              </a:defRPr>
            </a:lvl3pPr>
            <a:lvl4pPr marL="0" indent="0">
              <a:spcBef>
                <a:spcPts val="0"/>
              </a:spcBef>
              <a:buClrTx/>
              <a:buSzTx/>
              <a:buNone/>
              <a:defRPr cap="all" spc="384" sz="2400">
                <a:solidFill>
                  <a:srgbClr val="55D8FF"/>
                </a:solidFill>
                <a:latin typeface="Avenir Book"/>
                <a:ea typeface="Avenir Book"/>
                <a:cs typeface="Avenir Book"/>
                <a:sym typeface="Avenir Book"/>
              </a:defRPr>
            </a:lvl4pPr>
            <a:lvl5pPr marL="0" indent="0">
              <a:spcBef>
                <a:spcPts val="0"/>
              </a:spcBef>
              <a:buClrTx/>
              <a:buSzTx/>
              <a:buNone/>
              <a:defRPr cap="all" spc="384" sz="2400">
                <a:solidFill>
                  <a:srgbClr val="55D8FF"/>
                </a:solidFill>
                <a:latin typeface="Avenir Book"/>
                <a:ea typeface="Avenir Book"/>
                <a:cs typeface="Avenir Book"/>
                <a:sym typeface="Avenir Book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0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Image"/>
          <p:cNvSpPr/>
          <p:nvPr>
            <p:ph type="pic" idx="13"/>
          </p:nvPr>
        </p:nvSpPr>
        <p:spPr>
          <a:xfrm>
            <a:off x="6502400" y="0"/>
            <a:ext cx="65024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49" name="Title Text"/>
          <p:cNvSpPr txBox="1"/>
          <p:nvPr>
            <p:ph type="title"/>
          </p:nvPr>
        </p:nvSpPr>
        <p:spPr>
          <a:xfrm>
            <a:off x="660400" y="609600"/>
            <a:ext cx="5080000" cy="18542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0" name="Body Level One…"/>
          <p:cNvSpPr txBox="1"/>
          <p:nvPr>
            <p:ph type="body" sz="half" idx="1"/>
          </p:nvPr>
        </p:nvSpPr>
        <p:spPr>
          <a:xfrm>
            <a:off x="660400" y="2819400"/>
            <a:ext cx="5080000" cy="6057900"/>
          </a:xfrm>
          <a:prstGeom prst="rect">
            <a:avLst/>
          </a:prstGeom>
        </p:spPr>
        <p:txBody>
          <a:bodyPr/>
          <a:lstStyle>
            <a:lvl1pPr marL="393700" indent="-393700">
              <a:spcBef>
                <a:spcPts val="3200"/>
              </a:spcBef>
              <a:defRPr sz="3000"/>
            </a:lvl1pPr>
            <a:lvl2pPr marL="787400" indent="-393700">
              <a:spcBef>
                <a:spcPts val="3200"/>
              </a:spcBef>
              <a:defRPr sz="3000"/>
            </a:lvl2pPr>
            <a:lvl3pPr marL="1181100" indent="-393700">
              <a:spcBef>
                <a:spcPts val="3200"/>
              </a:spcBef>
              <a:defRPr sz="3000"/>
            </a:lvl3pPr>
            <a:lvl4pPr marL="1574800" indent="-393700">
              <a:spcBef>
                <a:spcPts val="3200"/>
              </a:spcBef>
              <a:defRPr sz="3000"/>
            </a:lvl4pPr>
            <a:lvl5pPr marL="1968500" indent="-393700">
              <a:spcBef>
                <a:spcPts val="3200"/>
              </a:spcBef>
              <a:defRPr sz="30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Body Level One…"/>
          <p:cNvSpPr txBox="1"/>
          <p:nvPr>
            <p:ph type="body" idx="1"/>
          </p:nvPr>
        </p:nvSpPr>
        <p:spPr>
          <a:xfrm>
            <a:off x="660400" y="1511300"/>
            <a:ext cx="11684000" cy="67183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Image"/>
          <p:cNvSpPr/>
          <p:nvPr>
            <p:ph type="pic" sz="half" idx="13"/>
          </p:nvPr>
        </p:nvSpPr>
        <p:spPr>
          <a:xfrm>
            <a:off x="6502400" y="4879052"/>
            <a:ext cx="6502400" cy="4876804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7" name="Image"/>
          <p:cNvSpPr/>
          <p:nvPr>
            <p:ph type="pic" sz="half" idx="14"/>
          </p:nvPr>
        </p:nvSpPr>
        <p:spPr>
          <a:xfrm>
            <a:off x="6502400" y="0"/>
            <a:ext cx="6502400" cy="48768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8" name="Image"/>
          <p:cNvSpPr/>
          <p:nvPr>
            <p:ph type="pic" idx="15"/>
          </p:nvPr>
        </p:nvSpPr>
        <p:spPr>
          <a:xfrm>
            <a:off x="0" y="0"/>
            <a:ext cx="65024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Body Level One…"/>
          <p:cNvSpPr txBox="1"/>
          <p:nvPr>
            <p:ph type="body" sz="quarter" idx="1"/>
          </p:nvPr>
        </p:nvSpPr>
        <p:spPr>
          <a:xfrm>
            <a:off x="1270000" y="6362700"/>
            <a:ext cx="10464800" cy="52070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384" sz="2400">
                <a:solidFill>
                  <a:srgbClr val="55D8FF"/>
                </a:solidFill>
              </a:defRPr>
            </a:lvl1pPr>
            <a:lvl2pPr marL="783166" indent="-313266" algn="ctr">
              <a:spcBef>
                <a:spcPts val="0"/>
              </a:spcBef>
              <a:buClrTx/>
              <a:defRPr cap="all" spc="384" sz="2400">
                <a:solidFill>
                  <a:srgbClr val="55D8FF"/>
                </a:solidFill>
              </a:defRPr>
            </a:lvl2pPr>
            <a:lvl3pPr marL="1253064" indent="-313264" algn="ctr">
              <a:spcBef>
                <a:spcPts val="0"/>
              </a:spcBef>
              <a:buClrTx/>
              <a:defRPr cap="all" spc="384" sz="2400">
                <a:solidFill>
                  <a:srgbClr val="55D8FF"/>
                </a:solidFill>
              </a:defRPr>
            </a:lvl3pPr>
            <a:lvl4pPr marL="1722964" indent="-313264" algn="ctr">
              <a:spcBef>
                <a:spcPts val="0"/>
              </a:spcBef>
              <a:buClrTx/>
              <a:defRPr cap="all" spc="384" sz="2400">
                <a:solidFill>
                  <a:srgbClr val="55D8FF"/>
                </a:solidFill>
              </a:defRPr>
            </a:lvl4pPr>
            <a:lvl5pPr marL="2192864" indent="-313264" algn="ctr">
              <a:spcBef>
                <a:spcPts val="0"/>
              </a:spcBef>
              <a:buClrTx/>
              <a:defRPr cap="all" spc="384" sz="2400">
                <a:solidFill>
                  <a:srgbClr val="55D8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7" name="“Type a quote here.”"/>
          <p:cNvSpPr txBox="1"/>
          <p:nvPr>
            <p:ph type="body" sz="quarter" idx="13"/>
          </p:nvPr>
        </p:nvSpPr>
        <p:spPr>
          <a:xfrm>
            <a:off x="1270000" y="4248150"/>
            <a:ext cx="10464800" cy="7239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Body Level One…"/>
          <p:cNvSpPr txBox="1"/>
          <p:nvPr>
            <p:ph type="body" sz="quarter" idx="1"/>
          </p:nvPr>
        </p:nvSpPr>
        <p:spPr>
          <a:xfrm>
            <a:off x="1270000" y="2959100"/>
            <a:ext cx="10464800" cy="5207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384" sz="2400">
                <a:solidFill>
                  <a:srgbClr val="55D8FF"/>
                </a:solidFill>
              </a:defRPr>
            </a:lvl1pPr>
            <a:lvl2pPr marL="783166" indent="-313266" algn="ctr">
              <a:spcBef>
                <a:spcPts val="0"/>
              </a:spcBef>
              <a:buClrTx/>
              <a:defRPr cap="all" spc="384" sz="2400">
                <a:solidFill>
                  <a:srgbClr val="55D8FF"/>
                </a:solidFill>
              </a:defRPr>
            </a:lvl2pPr>
            <a:lvl3pPr marL="1253064" indent="-313264" algn="ctr">
              <a:spcBef>
                <a:spcPts val="0"/>
              </a:spcBef>
              <a:buClrTx/>
              <a:defRPr cap="all" spc="384" sz="2400">
                <a:solidFill>
                  <a:srgbClr val="55D8FF"/>
                </a:solidFill>
              </a:defRPr>
            </a:lvl3pPr>
            <a:lvl4pPr marL="1722964" indent="-313264" algn="ctr">
              <a:spcBef>
                <a:spcPts val="0"/>
              </a:spcBef>
              <a:buClrTx/>
              <a:defRPr cap="all" spc="384" sz="2400">
                <a:solidFill>
                  <a:srgbClr val="55D8FF"/>
                </a:solidFill>
              </a:defRPr>
            </a:lvl4pPr>
            <a:lvl5pPr marL="2192864" indent="-313264" algn="ctr">
              <a:spcBef>
                <a:spcPts val="0"/>
              </a:spcBef>
              <a:buClrTx/>
              <a:defRPr cap="all" spc="384" sz="2400">
                <a:solidFill>
                  <a:srgbClr val="55D8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6" name="“Type a quote here.”"/>
          <p:cNvSpPr txBox="1"/>
          <p:nvPr>
            <p:ph type="body" sz="quarter" idx="13"/>
          </p:nvPr>
        </p:nvSpPr>
        <p:spPr>
          <a:xfrm>
            <a:off x="1270000" y="1346200"/>
            <a:ext cx="10464800" cy="7239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87" name="Image"/>
          <p:cNvSpPr/>
          <p:nvPr>
            <p:ph type="pic" idx="14"/>
          </p:nvPr>
        </p:nvSpPr>
        <p:spPr>
          <a:xfrm>
            <a:off x="-19050" y="3613150"/>
            <a:ext cx="13004800" cy="6134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660400" y="609600"/>
            <a:ext cx="11684000" cy="1422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660400" y="2019300"/>
            <a:ext cx="11684000" cy="6718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6311897" y="9258299"/>
            <a:ext cx="352045" cy="4191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1800">
                <a:solidFill>
                  <a:srgbClr val="FFFFFF"/>
                </a:solidFill>
                <a:latin typeface="Avenir Light"/>
                <a:ea typeface="Avenir Light"/>
                <a:cs typeface="Avenir Light"/>
                <a:sym typeface="Avenir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transition xmlns:p14="http://schemas.microsoft.com/office/powerpoint/2010/main" spd="med" advClick="1"/>
  <p:txStyles>
    <p:titleStyle>
      <a:lvl1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20" strike="noStrike" sz="4500" u="none">
          <a:ln>
            <a:noFill/>
          </a:ln>
          <a:solidFill>
            <a:srgbClr val="FFFFFF"/>
          </a:solidFill>
          <a:uFillTx/>
          <a:latin typeface="Avenir Light"/>
          <a:ea typeface="Avenir Light"/>
          <a:cs typeface="Avenir Light"/>
          <a:sym typeface="Avenir Light"/>
        </a:defRPr>
      </a:lvl1pPr>
      <a:lvl2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20" strike="noStrike" sz="4500" u="none">
          <a:ln>
            <a:noFill/>
          </a:ln>
          <a:solidFill>
            <a:srgbClr val="FFFFFF"/>
          </a:solidFill>
          <a:uFillTx/>
          <a:latin typeface="Avenir Light"/>
          <a:ea typeface="Avenir Light"/>
          <a:cs typeface="Avenir Light"/>
          <a:sym typeface="Avenir Light"/>
        </a:defRPr>
      </a:lvl2pPr>
      <a:lvl3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20" strike="noStrike" sz="4500" u="none">
          <a:ln>
            <a:noFill/>
          </a:ln>
          <a:solidFill>
            <a:srgbClr val="FFFFFF"/>
          </a:solidFill>
          <a:uFillTx/>
          <a:latin typeface="Avenir Light"/>
          <a:ea typeface="Avenir Light"/>
          <a:cs typeface="Avenir Light"/>
          <a:sym typeface="Avenir Light"/>
        </a:defRPr>
      </a:lvl3pPr>
      <a:lvl4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20" strike="noStrike" sz="4500" u="none">
          <a:ln>
            <a:noFill/>
          </a:ln>
          <a:solidFill>
            <a:srgbClr val="FFFFFF"/>
          </a:solidFill>
          <a:uFillTx/>
          <a:latin typeface="Avenir Light"/>
          <a:ea typeface="Avenir Light"/>
          <a:cs typeface="Avenir Light"/>
          <a:sym typeface="Avenir Light"/>
        </a:defRPr>
      </a:lvl4pPr>
      <a:lvl5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20" strike="noStrike" sz="4500" u="none">
          <a:ln>
            <a:noFill/>
          </a:ln>
          <a:solidFill>
            <a:srgbClr val="FFFFFF"/>
          </a:solidFill>
          <a:uFillTx/>
          <a:latin typeface="Avenir Light"/>
          <a:ea typeface="Avenir Light"/>
          <a:cs typeface="Avenir Light"/>
          <a:sym typeface="Avenir Light"/>
        </a:defRPr>
      </a:lvl5pPr>
      <a:lvl6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20" strike="noStrike" sz="4500" u="none">
          <a:ln>
            <a:noFill/>
          </a:ln>
          <a:solidFill>
            <a:srgbClr val="FFFFFF"/>
          </a:solidFill>
          <a:uFillTx/>
          <a:latin typeface="Avenir Light"/>
          <a:ea typeface="Avenir Light"/>
          <a:cs typeface="Avenir Light"/>
          <a:sym typeface="Avenir Light"/>
        </a:defRPr>
      </a:lvl6pPr>
      <a:lvl7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20" strike="noStrike" sz="4500" u="none">
          <a:ln>
            <a:noFill/>
          </a:ln>
          <a:solidFill>
            <a:srgbClr val="FFFFFF"/>
          </a:solidFill>
          <a:uFillTx/>
          <a:latin typeface="Avenir Light"/>
          <a:ea typeface="Avenir Light"/>
          <a:cs typeface="Avenir Light"/>
          <a:sym typeface="Avenir Light"/>
        </a:defRPr>
      </a:lvl7pPr>
      <a:lvl8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20" strike="noStrike" sz="4500" u="none">
          <a:ln>
            <a:noFill/>
          </a:ln>
          <a:solidFill>
            <a:srgbClr val="FFFFFF"/>
          </a:solidFill>
          <a:uFillTx/>
          <a:latin typeface="Avenir Light"/>
          <a:ea typeface="Avenir Light"/>
          <a:cs typeface="Avenir Light"/>
          <a:sym typeface="Avenir Light"/>
        </a:defRPr>
      </a:lvl8pPr>
      <a:lvl9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20" strike="noStrike" sz="4500" u="none">
          <a:ln>
            <a:noFill/>
          </a:ln>
          <a:solidFill>
            <a:srgbClr val="FFFFFF"/>
          </a:solidFill>
          <a:uFillTx/>
          <a:latin typeface="Avenir Light"/>
          <a:ea typeface="Avenir Light"/>
          <a:cs typeface="Avenir Light"/>
          <a:sym typeface="Avenir Light"/>
        </a:defRPr>
      </a:lvl9pPr>
    </p:titleStyle>
    <p:bodyStyle>
      <a:lvl1pPr marL="469900" marR="0" indent="-4699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646464"/>
        </a:buClr>
        <a:buSzPct val="90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FFFFFF"/>
          </a:solidFill>
          <a:uFillTx/>
          <a:latin typeface="Avenir Light"/>
          <a:ea typeface="Avenir Light"/>
          <a:cs typeface="Avenir Light"/>
          <a:sym typeface="Avenir Light"/>
        </a:defRPr>
      </a:lvl1pPr>
      <a:lvl2pPr marL="939800" marR="0" indent="-4699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646464"/>
        </a:buClr>
        <a:buSzPct val="90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FFFFFF"/>
          </a:solidFill>
          <a:uFillTx/>
          <a:latin typeface="Avenir Light"/>
          <a:ea typeface="Avenir Light"/>
          <a:cs typeface="Avenir Light"/>
          <a:sym typeface="Avenir Light"/>
        </a:defRPr>
      </a:lvl2pPr>
      <a:lvl3pPr marL="1409700" marR="0" indent="-4699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646464"/>
        </a:buClr>
        <a:buSzPct val="90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FFFFFF"/>
          </a:solidFill>
          <a:uFillTx/>
          <a:latin typeface="Avenir Light"/>
          <a:ea typeface="Avenir Light"/>
          <a:cs typeface="Avenir Light"/>
          <a:sym typeface="Avenir Light"/>
        </a:defRPr>
      </a:lvl3pPr>
      <a:lvl4pPr marL="1879600" marR="0" indent="-4699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646464"/>
        </a:buClr>
        <a:buSzPct val="90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FFFFFF"/>
          </a:solidFill>
          <a:uFillTx/>
          <a:latin typeface="Avenir Light"/>
          <a:ea typeface="Avenir Light"/>
          <a:cs typeface="Avenir Light"/>
          <a:sym typeface="Avenir Light"/>
        </a:defRPr>
      </a:lvl4pPr>
      <a:lvl5pPr marL="2349500" marR="0" indent="-4699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646464"/>
        </a:buClr>
        <a:buSzPct val="90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FFFFFF"/>
          </a:solidFill>
          <a:uFillTx/>
          <a:latin typeface="Avenir Light"/>
          <a:ea typeface="Avenir Light"/>
          <a:cs typeface="Avenir Light"/>
          <a:sym typeface="Avenir Light"/>
        </a:defRPr>
      </a:lvl5pPr>
      <a:lvl6pPr marL="2819400" marR="0" indent="-4699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646464"/>
        </a:buClr>
        <a:buSzPct val="90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FFFFFF"/>
          </a:solidFill>
          <a:uFillTx/>
          <a:latin typeface="Avenir Light"/>
          <a:ea typeface="Avenir Light"/>
          <a:cs typeface="Avenir Light"/>
          <a:sym typeface="Avenir Light"/>
        </a:defRPr>
      </a:lvl6pPr>
      <a:lvl7pPr marL="3289300" marR="0" indent="-4699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646464"/>
        </a:buClr>
        <a:buSzPct val="90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FFFFFF"/>
          </a:solidFill>
          <a:uFillTx/>
          <a:latin typeface="Avenir Light"/>
          <a:ea typeface="Avenir Light"/>
          <a:cs typeface="Avenir Light"/>
          <a:sym typeface="Avenir Light"/>
        </a:defRPr>
      </a:lvl7pPr>
      <a:lvl8pPr marL="3759200" marR="0" indent="-4699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646464"/>
        </a:buClr>
        <a:buSzPct val="90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FFFFFF"/>
          </a:solidFill>
          <a:uFillTx/>
          <a:latin typeface="Avenir Light"/>
          <a:ea typeface="Avenir Light"/>
          <a:cs typeface="Avenir Light"/>
          <a:sym typeface="Avenir Light"/>
        </a:defRPr>
      </a:lvl8pPr>
      <a:lvl9pPr marL="4229100" marR="0" indent="-4699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646464"/>
        </a:buClr>
        <a:buSzPct val="90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FFFFFF"/>
          </a:solidFill>
          <a:uFillTx/>
          <a:latin typeface="Avenir Light"/>
          <a:ea typeface="Avenir Light"/>
          <a:cs typeface="Avenir Light"/>
          <a:sym typeface="Avenir Light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venir Light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venir Light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venir Light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venir Light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venir Light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venir Light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venir Light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venir Light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venir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gif"/><Relationship Id="rId4" Type="http://schemas.openxmlformats.org/officeDocument/2006/relationships/image" Target="../media/image1.png"/><Relationship Id="rId5" Type="http://schemas.openxmlformats.org/officeDocument/2006/relationships/image" Target="../media/image2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7.png"/><Relationship Id="rId6" Type="http://schemas.openxmlformats.org/officeDocument/2006/relationships/image" Target="../media/image8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9.png"/><Relationship Id="rId6" Type="http://schemas.openxmlformats.org/officeDocument/2006/relationships/image" Target="../media/image10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11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12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1.jpe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4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2.jpeg"/><Relationship Id="rId6" Type="http://schemas.openxmlformats.org/officeDocument/2006/relationships/image" Target="../media/image5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jpeg"/><Relationship Id="rId6" Type="http://schemas.openxmlformats.org/officeDocument/2006/relationships/image" Target="../media/image6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B7F3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Picture 11" descr="Picture 11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050503" y="4336986"/>
            <a:ext cx="4968171" cy="3726129"/>
          </a:xfrm>
          <a:prstGeom prst="rect">
            <a:avLst/>
          </a:prstGeom>
          <a:ln w="12700">
            <a:miter lim="400000"/>
          </a:ln>
        </p:spPr>
      </p:pic>
      <p:sp>
        <p:nvSpPr>
          <p:cNvPr id="131" name="Renewable Energy Lab for wind &amp; solar power system Analysis"/>
          <p:cNvSpPr txBox="1"/>
          <p:nvPr>
            <p:ph type="title"/>
          </p:nvPr>
        </p:nvSpPr>
        <p:spPr>
          <a:xfrm>
            <a:off x="752474" y="3803650"/>
            <a:ext cx="11684007" cy="1168401"/>
          </a:xfrm>
          <a:prstGeom prst="rect">
            <a:avLst/>
          </a:prstGeom>
        </p:spPr>
        <p:txBody>
          <a:bodyPr/>
          <a:lstStyle>
            <a:lvl1pPr defTabSz="292100">
              <a:defRPr spc="400" sz="3600">
                <a:solidFill>
                  <a:srgbClr val="FFC525"/>
                </a:solidFill>
                <a:latin typeface="Avenir Heavy"/>
                <a:ea typeface="Avenir Heavy"/>
                <a:cs typeface="Avenir Heavy"/>
                <a:sym typeface="Avenir Heavy"/>
              </a:defRPr>
            </a:lvl1pPr>
          </a:lstStyle>
          <a:p>
            <a:pPr/>
            <a:r>
              <a:t>Honeywell Navigation challenge</a:t>
            </a:r>
          </a:p>
        </p:txBody>
      </p:sp>
      <p:sp>
        <p:nvSpPr>
          <p:cNvPr id="132" name="URP-HS: Oral Progress Report #1"/>
          <p:cNvSpPr txBox="1"/>
          <p:nvPr>
            <p:ph type="body" sz="quarter" idx="1"/>
          </p:nvPr>
        </p:nvSpPr>
        <p:spPr>
          <a:xfrm>
            <a:off x="752475" y="2914648"/>
            <a:ext cx="11684007" cy="889004"/>
          </a:xfrm>
          <a:prstGeom prst="rect">
            <a:avLst/>
          </a:prstGeom>
        </p:spPr>
        <p:txBody>
          <a:bodyPr/>
          <a:lstStyle>
            <a:lvl1pPr>
              <a:defRPr spc="300" sz="2800">
                <a:solidFill>
                  <a:srgbClr val="0242A6"/>
                </a:solidFill>
                <a:latin typeface="Avenir Heavy"/>
                <a:ea typeface="Avenir Heavy"/>
                <a:cs typeface="Avenir Heavy"/>
                <a:sym typeface="Avenir Heavy"/>
              </a:defRPr>
            </a:lvl1pPr>
          </a:lstStyle>
          <a:p>
            <a:pPr/>
            <a:r>
              <a:t>Preliminary proposal</a:t>
            </a:r>
          </a:p>
        </p:txBody>
      </p:sp>
      <p:sp>
        <p:nvSpPr>
          <p:cNvPr id="133" name="Team members…"/>
          <p:cNvSpPr txBox="1"/>
          <p:nvPr/>
        </p:nvSpPr>
        <p:spPr>
          <a:xfrm>
            <a:off x="487842" y="7732041"/>
            <a:ext cx="2741119" cy="154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800">
                <a:solidFill>
                  <a:srgbClr val="404040"/>
                </a:solidFill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t>Team members</a:t>
            </a:r>
          </a:p>
          <a:p>
            <a:pPr algn="l">
              <a:defRPr sz="2800">
                <a:solidFill>
                  <a:srgbClr val="404040"/>
                </a:solidFill>
                <a:latin typeface="Avenir Light"/>
                <a:ea typeface="Avenir Light"/>
                <a:cs typeface="Avenir Light"/>
                <a:sym typeface="Avenir Light"/>
              </a:defRPr>
            </a:pPr>
            <a:r>
              <a:t>Amaris Vélez</a:t>
            </a:r>
          </a:p>
          <a:p>
            <a:pPr algn="l">
              <a:defRPr sz="2800">
                <a:solidFill>
                  <a:srgbClr val="404040"/>
                </a:solidFill>
                <a:latin typeface="Avenir Light"/>
                <a:ea typeface="Avenir Light"/>
                <a:cs typeface="Avenir Light"/>
                <a:sym typeface="Avenir Light"/>
              </a:defRPr>
            </a:pPr>
            <a:r>
              <a:t>María De León</a:t>
            </a:r>
          </a:p>
        </p:txBody>
      </p:sp>
      <p:sp>
        <p:nvSpPr>
          <p:cNvPr id="134" name="Mentor…"/>
          <p:cNvSpPr txBox="1"/>
          <p:nvPr/>
        </p:nvSpPr>
        <p:spPr>
          <a:xfrm>
            <a:off x="3569392" y="8213177"/>
            <a:ext cx="2888337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800">
                <a:solidFill>
                  <a:srgbClr val="404040"/>
                </a:solidFill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t>Mentor</a:t>
            </a:r>
          </a:p>
          <a:p>
            <a:pPr algn="l">
              <a:defRPr sz="2800">
                <a:solidFill>
                  <a:srgbClr val="404040"/>
                </a:solidFill>
                <a:latin typeface="Avenir Light"/>
                <a:ea typeface="Avenir Light"/>
                <a:cs typeface="Avenir Light"/>
                <a:sym typeface="Avenir Light"/>
              </a:defRPr>
            </a:pPr>
            <a:r>
              <a:t>Wenceslao López</a:t>
            </a:r>
          </a:p>
        </p:txBody>
      </p:sp>
      <p:sp>
        <p:nvSpPr>
          <p:cNvPr id="135" name="1-Dec-2017"/>
          <p:cNvSpPr txBox="1"/>
          <p:nvPr/>
        </p:nvSpPr>
        <p:spPr>
          <a:xfrm>
            <a:off x="10313757" y="8717877"/>
            <a:ext cx="2073301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800">
                <a:solidFill>
                  <a:srgbClr val="404040"/>
                </a:solidFill>
                <a:latin typeface="Avenir Light"/>
                <a:ea typeface="Avenir Light"/>
                <a:cs typeface="Avenir Light"/>
                <a:sym typeface="Avenir Light"/>
              </a:defRPr>
            </a:lvl1pPr>
          </a:lstStyle>
          <a:p>
            <a:pPr/>
            <a:r>
              <a:t>18-SEP-2018</a:t>
            </a:r>
          </a:p>
        </p:txBody>
      </p:sp>
      <p:pic>
        <p:nvPicPr>
          <p:cNvPr id="136" name="Picture 13" descr="Picture 13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878899" y="227318"/>
            <a:ext cx="2943019" cy="441452"/>
          </a:xfrm>
          <a:prstGeom prst="rect">
            <a:avLst/>
          </a:prstGeom>
          <a:ln w="12700">
            <a:miter lim="400000"/>
          </a:ln>
        </p:spPr>
      </p:pic>
      <p:pic>
        <p:nvPicPr>
          <p:cNvPr id="137" name="Picture 1" descr="Picture 1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046452" y="153886"/>
            <a:ext cx="2528192" cy="588318"/>
          </a:xfrm>
          <a:prstGeom prst="rect">
            <a:avLst/>
          </a:prstGeom>
          <a:ln w="12700">
            <a:miter lim="400000"/>
          </a:ln>
        </p:spPr>
      </p:pic>
      <p:sp>
        <p:nvSpPr>
          <p:cNvPr id="138" name="Mentor…"/>
          <p:cNvSpPr txBox="1"/>
          <p:nvPr/>
        </p:nvSpPr>
        <p:spPr>
          <a:xfrm>
            <a:off x="6798161" y="8717877"/>
            <a:ext cx="3254922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800">
                <a:solidFill>
                  <a:srgbClr val="404040"/>
                </a:solidFill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pPr/>
            <a:r>
              <a:t>EE 4002 -FA18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ADF7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Picture 13" descr="Picture 1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878899" y="227318"/>
            <a:ext cx="2943019" cy="441452"/>
          </a:xfrm>
          <a:prstGeom prst="rect">
            <a:avLst/>
          </a:prstGeom>
          <a:ln w="12700">
            <a:miter lim="400000"/>
          </a:ln>
        </p:spPr>
      </p:pic>
      <p:pic>
        <p:nvPicPr>
          <p:cNvPr id="206" name="Picture 1" descr="Picture 1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046452" y="153886"/>
            <a:ext cx="2528192" cy="588318"/>
          </a:xfrm>
          <a:prstGeom prst="rect">
            <a:avLst/>
          </a:prstGeom>
          <a:ln w="12700">
            <a:miter lim="400000"/>
          </a:ln>
        </p:spPr>
      </p:pic>
      <p:sp>
        <p:nvSpPr>
          <p:cNvPr id="207" name="URP-HS: Oral Progress Report #1"/>
          <p:cNvSpPr txBox="1"/>
          <p:nvPr/>
        </p:nvSpPr>
        <p:spPr>
          <a:xfrm>
            <a:off x="845125" y="3936999"/>
            <a:ext cx="11314549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spAutoFit/>
          </a:bodyPr>
          <a:lstStyle>
            <a:lvl1pPr>
              <a:defRPr cap="all" spc="300" sz="4800">
                <a:solidFill>
                  <a:srgbClr val="0242A6"/>
                </a:solidFill>
                <a:latin typeface="Avenir Heavy"/>
                <a:ea typeface="Avenir Heavy"/>
                <a:cs typeface="Avenir Heavy"/>
                <a:sym typeface="Avenir Heavy"/>
              </a:defRPr>
            </a:lvl1pPr>
          </a:lstStyle>
          <a:p>
            <a:pPr/>
            <a:r>
              <a:t>Results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ADF7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Picture 13" descr="Picture 1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878899" y="227318"/>
            <a:ext cx="2943019" cy="441452"/>
          </a:xfrm>
          <a:prstGeom prst="rect">
            <a:avLst/>
          </a:prstGeom>
          <a:ln w="12700">
            <a:miter lim="400000"/>
          </a:ln>
        </p:spPr>
      </p:pic>
      <p:pic>
        <p:nvPicPr>
          <p:cNvPr id="212" name="Picture 1" descr="Picture 1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046452" y="153886"/>
            <a:ext cx="2528192" cy="588318"/>
          </a:xfrm>
          <a:prstGeom prst="rect">
            <a:avLst/>
          </a:prstGeom>
          <a:ln w="12700">
            <a:miter lim="400000"/>
          </a:ln>
        </p:spPr>
      </p:pic>
      <p:sp>
        <p:nvSpPr>
          <p:cNvPr id="213" name="Agenda"/>
          <p:cNvSpPr txBox="1"/>
          <p:nvPr>
            <p:ph type="title"/>
          </p:nvPr>
        </p:nvSpPr>
        <p:spPr>
          <a:xfrm>
            <a:off x="686525" y="880915"/>
            <a:ext cx="11684003" cy="1422402"/>
          </a:xfrm>
          <a:prstGeom prst="rect">
            <a:avLst/>
          </a:prstGeom>
        </p:spPr>
        <p:txBody>
          <a:bodyPr/>
          <a:lstStyle>
            <a:lvl1pPr>
              <a:defRPr spc="700">
                <a:solidFill>
                  <a:srgbClr val="0242A6"/>
                </a:solidFill>
              </a:defRPr>
            </a:lvl1pPr>
          </a:lstStyle>
          <a:p>
            <a:pPr/>
            <a:r>
              <a:t>UAV diagram</a:t>
            </a:r>
          </a:p>
        </p:txBody>
      </p:sp>
      <p:pic>
        <p:nvPicPr>
          <p:cNvPr id="214" name="7CC1EBEA-9BA7-4A7A-8CCB-10C0D88FFEC3-L0-001.jpeg" descr="7CC1EBEA-9BA7-4A7A-8CCB-10C0D88FFEC3-L0-001.jpeg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971944" y="2012188"/>
            <a:ext cx="7060912" cy="7426389"/>
          </a:xfrm>
          <a:prstGeom prst="rect">
            <a:avLst/>
          </a:prstGeom>
          <a:effectLst>
            <a:outerShdw sx="100000" sy="100000" kx="0" ky="0" algn="b" rotWithShape="0" blurRad="101600" dist="25400" dir="5400000">
              <a:srgbClr val="000000">
                <a:alpha val="75000"/>
              </a:srgbClr>
            </a:outerShdw>
          </a:effectLst>
        </p:spPr>
      </p:pic>
      <p:pic>
        <p:nvPicPr>
          <p:cNvPr id="215" name="0F9BE9BE-F241-436C-BB74-882D88A2311A-L0-001.png" descr="0F9BE9BE-F241-436C-BB74-882D88A2311A-L0-001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18649" y="4265063"/>
            <a:ext cx="1964910" cy="1970919"/>
          </a:xfrm>
          <a:prstGeom prst="rect">
            <a:avLst/>
          </a:prstGeom>
          <a:ln w="12700">
            <a:miter lim="400000"/>
          </a:ln>
        </p:spPr>
      </p:pic>
      <p:pic>
        <p:nvPicPr>
          <p:cNvPr id="216" name="0F9BE9BE-F241-436C-BB74-882D88A2311A-L0-001.png" descr="0F9BE9BE-F241-436C-BB74-882D88A2311A-L0-001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0367953" y="4265063"/>
            <a:ext cx="1964911" cy="197091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ADF7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Picture 13" descr="Picture 1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878899" y="227318"/>
            <a:ext cx="2943019" cy="441452"/>
          </a:xfrm>
          <a:prstGeom prst="rect">
            <a:avLst/>
          </a:prstGeom>
          <a:ln w="12700">
            <a:miter lim="400000"/>
          </a:ln>
        </p:spPr>
      </p:pic>
      <p:pic>
        <p:nvPicPr>
          <p:cNvPr id="221" name="Picture 1" descr="Picture 1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046452" y="153886"/>
            <a:ext cx="2528192" cy="588318"/>
          </a:xfrm>
          <a:prstGeom prst="rect">
            <a:avLst/>
          </a:prstGeom>
          <a:ln w="12700">
            <a:miter lim="400000"/>
          </a:ln>
        </p:spPr>
      </p:pic>
      <p:sp>
        <p:nvSpPr>
          <p:cNvPr id="222" name="Agenda"/>
          <p:cNvSpPr txBox="1"/>
          <p:nvPr>
            <p:ph type="title"/>
          </p:nvPr>
        </p:nvSpPr>
        <p:spPr>
          <a:xfrm>
            <a:off x="686525" y="880915"/>
            <a:ext cx="11684003" cy="1422402"/>
          </a:xfrm>
          <a:prstGeom prst="rect">
            <a:avLst/>
          </a:prstGeom>
        </p:spPr>
        <p:txBody>
          <a:bodyPr/>
          <a:lstStyle>
            <a:lvl1pPr>
              <a:defRPr spc="700">
                <a:solidFill>
                  <a:srgbClr val="0242A6"/>
                </a:solidFill>
              </a:defRPr>
            </a:lvl1pPr>
          </a:lstStyle>
          <a:p>
            <a:pPr/>
            <a:r>
              <a:t>kalman filter</a:t>
            </a:r>
          </a:p>
        </p:txBody>
      </p:sp>
      <p:grpSp>
        <p:nvGrpSpPr>
          <p:cNvPr id="225" name="2AA92AD3-C7F3-49E0-A420-C24B4A8CCEB0-L0-001.png"/>
          <p:cNvGrpSpPr/>
          <p:nvPr/>
        </p:nvGrpSpPr>
        <p:grpSpPr>
          <a:xfrm>
            <a:off x="1642532" y="2762472"/>
            <a:ext cx="9771989" cy="5435424"/>
            <a:chOff x="0" y="0"/>
            <a:chExt cx="9771988" cy="5435423"/>
          </a:xfrm>
        </p:grpSpPr>
        <p:pic>
          <p:nvPicPr>
            <p:cNvPr id="224" name="2AA92AD3-C7F3-49E0-A420-C24B4A8CCEB0-L0-001.png" descr="2AA92AD3-C7F3-49E0-A420-C24B4A8CCEB0-L0-001.png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50800" y="50800"/>
              <a:ext cx="9670389" cy="5333824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23" name="2AA92AD3-C7F3-49E0-A420-C24B4A8CCEB0-L0-001.png" descr="2AA92AD3-C7F3-49E0-A420-C24B4A8CCEB0-L0-001.png"/>
            <p:cNvPicPr>
              <a:picLocks noChangeAspect="0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0" y="0"/>
              <a:ext cx="9771989" cy="5435424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ADF7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Picture 13" descr="Picture 1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878899" y="227318"/>
            <a:ext cx="2943019" cy="441452"/>
          </a:xfrm>
          <a:prstGeom prst="rect">
            <a:avLst/>
          </a:prstGeom>
          <a:ln w="12700">
            <a:miter lim="400000"/>
          </a:ln>
        </p:spPr>
      </p:pic>
      <p:pic>
        <p:nvPicPr>
          <p:cNvPr id="230" name="Picture 1" descr="Picture 1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046452" y="153886"/>
            <a:ext cx="2528192" cy="588318"/>
          </a:xfrm>
          <a:prstGeom prst="rect">
            <a:avLst/>
          </a:prstGeom>
          <a:ln w="12700">
            <a:miter lim="400000"/>
          </a:ln>
        </p:spPr>
      </p:pic>
      <p:sp>
        <p:nvSpPr>
          <p:cNvPr id="231" name="Agenda"/>
          <p:cNvSpPr txBox="1"/>
          <p:nvPr>
            <p:ph type="title"/>
          </p:nvPr>
        </p:nvSpPr>
        <p:spPr>
          <a:xfrm>
            <a:off x="686525" y="880915"/>
            <a:ext cx="11684003" cy="1422402"/>
          </a:xfrm>
          <a:prstGeom prst="rect">
            <a:avLst/>
          </a:prstGeom>
        </p:spPr>
        <p:txBody>
          <a:bodyPr/>
          <a:lstStyle>
            <a:lvl1pPr>
              <a:defRPr spc="700">
                <a:solidFill>
                  <a:srgbClr val="0242A6"/>
                </a:solidFill>
              </a:defRPr>
            </a:lvl1pPr>
          </a:lstStyle>
          <a:p>
            <a:pPr/>
            <a:r>
              <a:t>UAV navigation</a:t>
            </a:r>
          </a:p>
        </p:txBody>
      </p:sp>
      <p:pic>
        <p:nvPicPr>
          <p:cNvPr id="232" name="762A1B18-479A-4FFD-A380-719A62EB8B0F-L0-001.png" descr="762A1B18-479A-4FFD-A380-719A62EB8B0F-L0-001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160574" y="3758118"/>
            <a:ext cx="7557215" cy="5346730"/>
          </a:xfrm>
          <a:prstGeom prst="rect">
            <a:avLst/>
          </a:prstGeom>
          <a:ln w="12700">
            <a:miter lim="400000"/>
          </a:ln>
        </p:spPr>
      </p:pic>
      <p:sp>
        <p:nvSpPr>
          <p:cNvPr id="233" name="TextBox 7"/>
          <p:cNvSpPr txBox="1"/>
          <p:nvPr/>
        </p:nvSpPr>
        <p:spPr>
          <a:xfrm>
            <a:off x="705933" y="2704201"/>
            <a:ext cx="7760448" cy="38900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571500" indent="-571500" algn="l" defTabSz="554990">
              <a:lnSpc>
                <a:spcPct val="90000"/>
              </a:lnSpc>
              <a:spcBef>
                <a:spcPts val="3900"/>
              </a:spcBef>
              <a:buSzPct val="100000"/>
              <a:buFont typeface="Arial"/>
              <a:buChar char="•"/>
              <a:defRPr sz="3600">
                <a:solidFill>
                  <a:srgbClr val="404040"/>
                </a:solidFill>
                <a:latin typeface="Avenir Book"/>
                <a:ea typeface="Avenir Book"/>
                <a:cs typeface="Avenir Book"/>
                <a:sym typeface="Avenir Book"/>
              </a:defRPr>
            </a:pPr>
            <a:r>
              <a:t>Thrust - Horizontal Movement</a:t>
            </a:r>
          </a:p>
          <a:p>
            <a:pPr marL="571500" indent="-571500" algn="l" defTabSz="554990">
              <a:lnSpc>
                <a:spcPct val="90000"/>
              </a:lnSpc>
              <a:spcBef>
                <a:spcPts val="3900"/>
              </a:spcBef>
              <a:buSzPct val="100000"/>
              <a:buFont typeface="Arial"/>
              <a:buChar char="•"/>
              <a:defRPr sz="3600">
                <a:solidFill>
                  <a:srgbClr val="404040"/>
                </a:solidFill>
                <a:latin typeface="Avenir Book"/>
                <a:ea typeface="Avenir Book"/>
                <a:cs typeface="Avenir Book"/>
                <a:sym typeface="Avenir Book"/>
              </a:defRPr>
            </a:pPr>
            <a:r>
              <a:t>X Axis: Roll</a:t>
            </a:r>
          </a:p>
          <a:p>
            <a:pPr marL="571500" indent="-571500" algn="l" defTabSz="554990">
              <a:lnSpc>
                <a:spcPct val="90000"/>
              </a:lnSpc>
              <a:spcBef>
                <a:spcPts val="3900"/>
              </a:spcBef>
              <a:buSzPct val="100000"/>
              <a:buFont typeface="Arial"/>
              <a:buChar char="•"/>
              <a:defRPr sz="3600">
                <a:solidFill>
                  <a:srgbClr val="404040"/>
                </a:solidFill>
                <a:latin typeface="Avenir Book"/>
                <a:ea typeface="Avenir Book"/>
                <a:cs typeface="Avenir Book"/>
                <a:sym typeface="Avenir Book"/>
              </a:defRPr>
            </a:pPr>
            <a:r>
              <a:t>Y Axis: Pitch</a:t>
            </a:r>
          </a:p>
          <a:p>
            <a:pPr marL="571500" indent="-571500" algn="l" defTabSz="554990">
              <a:lnSpc>
                <a:spcPct val="90000"/>
              </a:lnSpc>
              <a:spcBef>
                <a:spcPts val="3900"/>
              </a:spcBef>
              <a:buSzPct val="100000"/>
              <a:buFont typeface="Arial"/>
              <a:buChar char="•"/>
              <a:defRPr sz="3600">
                <a:solidFill>
                  <a:srgbClr val="404040"/>
                </a:solidFill>
                <a:latin typeface="Avenir Book"/>
                <a:ea typeface="Avenir Book"/>
                <a:cs typeface="Avenir Book"/>
                <a:sym typeface="Avenir Book"/>
              </a:defRPr>
            </a:pPr>
            <a:r>
              <a:t>Z Axis: Yaw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ADF7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Picture 13" descr="Picture 1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878899" y="227318"/>
            <a:ext cx="2943019" cy="441452"/>
          </a:xfrm>
          <a:prstGeom prst="rect">
            <a:avLst/>
          </a:prstGeom>
          <a:ln w="12700">
            <a:miter lim="400000"/>
          </a:ln>
        </p:spPr>
      </p:pic>
      <p:pic>
        <p:nvPicPr>
          <p:cNvPr id="238" name="Picture 1" descr="Picture 1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046452" y="153886"/>
            <a:ext cx="2528192" cy="588318"/>
          </a:xfrm>
          <a:prstGeom prst="rect">
            <a:avLst/>
          </a:prstGeom>
          <a:ln w="12700">
            <a:miter lim="400000"/>
          </a:ln>
        </p:spPr>
      </p:pic>
      <p:sp>
        <p:nvSpPr>
          <p:cNvPr id="239" name="Agenda"/>
          <p:cNvSpPr txBox="1"/>
          <p:nvPr>
            <p:ph type="title"/>
          </p:nvPr>
        </p:nvSpPr>
        <p:spPr>
          <a:xfrm>
            <a:off x="686525" y="880915"/>
            <a:ext cx="11684003" cy="1422402"/>
          </a:xfrm>
          <a:prstGeom prst="rect">
            <a:avLst/>
          </a:prstGeom>
        </p:spPr>
        <p:txBody>
          <a:bodyPr/>
          <a:lstStyle>
            <a:lvl1pPr>
              <a:defRPr spc="700">
                <a:solidFill>
                  <a:srgbClr val="0242A6"/>
                </a:solidFill>
              </a:defRPr>
            </a:lvl1pPr>
          </a:lstStyle>
          <a:p>
            <a:pPr/>
            <a:r>
              <a:t>block diagram</a:t>
            </a:r>
          </a:p>
        </p:txBody>
      </p:sp>
      <p:pic>
        <p:nvPicPr>
          <p:cNvPr id="240" name="B5F2BF72-FD5A-44BD-926B-C0632B8AC0B4-L0-001.jpeg" descr="B5F2BF72-FD5A-44BD-926B-C0632B8AC0B4-L0-001.jpeg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299137" y="3076997"/>
            <a:ext cx="10458779" cy="5007740"/>
          </a:xfrm>
          <a:prstGeom prst="rect">
            <a:avLst/>
          </a:prstGeom>
          <a:effectLst>
            <a:outerShdw sx="100000" sy="100000" kx="0" ky="0" algn="b" rotWithShape="0" blurRad="101600" dist="25400" dir="5400000">
              <a:srgbClr val="000000">
                <a:alpha val="75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ADF7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Picture 13" descr="Picture 1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878899" y="227318"/>
            <a:ext cx="2943019" cy="441452"/>
          </a:xfrm>
          <a:prstGeom prst="rect">
            <a:avLst/>
          </a:prstGeom>
          <a:ln w="12700">
            <a:miter lim="400000"/>
          </a:ln>
        </p:spPr>
      </p:pic>
      <p:pic>
        <p:nvPicPr>
          <p:cNvPr id="245" name="Picture 1" descr="Picture 1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046452" y="153886"/>
            <a:ext cx="2528192" cy="588318"/>
          </a:xfrm>
          <a:prstGeom prst="rect">
            <a:avLst/>
          </a:prstGeom>
          <a:ln w="12700">
            <a:miter lim="400000"/>
          </a:ln>
        </p:spPr>
      </p:pic>
      <p:sp>
        <p:nvSpPr>
          <p:cNvPr id="246" name="Agenda"/>
          <p:cNvSpPr txBox="1"/>
          <p:nvPr>
            <p:ph type="title"/>
          </p:nvPr>
        </p:nvSpPr>
        <p:spPr>
          <a:xfrm>
            <a:off x="686525" y="880915"/>
            <a:ext cx="11684003" cy="1422402"/>
          </a:xfrm>
          <a:prstGeom prst="rect">
            <a:avLst/>
          </a:prstGeom>
        </p:spPr>
        <p:txBody>
          <a:bodyPr/>
          <a:lstStyle>
            <a:lvl1pPr>
              <a:defRPr spc="700">
                <a:solidFill>
                  <a:srgbClr val="0242A6"/>
                </a:solidFill>
              </a:defRPr>
            </a:lvl1pPr>
          </a:lstStyle>
          <a:p>
            <a:pPr/>
            <a:r>
              <a:t>Future work</a:t>
            </a:r>
          </a:p>
        </p:txBody>
      </p:sp>
      <p:sp>
        <p:nvSpPr>
          <p:cNvPr id="247" name="TextBox 7"/>
          <p:cNvSpPr txBox="1"/>
          <p:nvPr/>
        </p:nvSpPr>
        <p:spPr>
          <a:xfrm>
            <a:off x="660398" y="4532498"/>
            <a:ext cx="11684003" cy="283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571500" indent="-571500" algn="l" defTabSz="554990">
              <a:lnSpc>
                <a:spcPct val="90000"/>
              </a:lnSpc>
              <a:spcBef>
                <a:spcPts val="3900"/>
              </a:spcBef>
              <a:buSzPct val="100000"/>
              <a:buFont typeface="Arial"/>
              <a:buChar char="•"/>
              <a:defRPr sz="3600">
                <a:solidFill>
                  <a:srgbClr val="404040"/>
                </a:solidFill>
                <a:latin typeface="Avenir Book"/>
                <a:ea typeface="Avenir Book"/>
                <a:cs typeface="Avenir Book"/>
                <a:sym typeface="Avenir Book"/>
              </a:defRPr>
            </a:pPr>
            <a:r>
              <a:t>Identify disturbances and their respective equations</a:t>
            </a:r>
          </a:p>
          <a:p>
            <a:pPr marL="571500" indent="-571500" algn="l" defTabSz="554990">
              <a:lnSpc>
                <a:spcPct val="90000"/>
              </a:lnSpc>
              <a:spcBef>
                <a:spcPts val="3900"/>
              </a:spcBef>
              <a:buSzPct val="100000"/>
              <a:buFont typeface="Arial"/>
              <a:buChar char="•"/>
              <a:defRPr sz="3600">
                <a:solidFill>
                  <a:srgbClr val="404040"/>
                </a:solidFill>
                <a:latin typeface="Avenir Book"/>
                <a:ea typeface="Avenir Book"/>
                <a:cs typeface="Avenir Book"/>
                <a:sym typeface="Avenir Book"/>
              </a:defRPr>
            </a:pPr>
            <a:r>
              <a:t>Find UAV system’s transfer functions </a:t>
            </a:r>
          </a:p>
          <a:p>
            <a:pPr marL="571500" indent="-571500" algn="l" defTabSz="554990">
              <a:lnSpc>
                <a:spcPct val="90000"/>
              </a:lnSpc>
              <a:spcBef>
                <a:spcPts val="3900"/>
              </a:spcBef>
              <a:buSzPct val="100000"/>
              <a:buFont typeface="Arial"/>
              <a:buChar char="•"/>
              <a:defRPr sz="3600">
                <a:solidFill>
                  <a:srgbClr val="404040"/>
                </a:solidFill>
                <a:latin typeface="Avenir Book"/>
                <a:ea typeface="Avenir Book"/>
                <a:cs typeface="Avenir Book"/>
                <a:sym typeface="Avenir Book"/>
              </a:defRPr>
            </a:pPr>
            <a:r>
              <a:t>Model &amp; Simulate UAV w/Simulink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ADF7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Picture 13" descr="Picture 1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878899" y="227318"/>
            <a:ext cx="2943019" cy="441452"/>
          </a:xfrm>
          <a:prstGeom prst="rect">
            <a:avLst/>
          </a:prstGeom>
          <a:ln w="12700">
            <a:miter lim="400000"/>
          </a:ln>
        </p:spPr>
      </p:pic>
      <p:pic>
        <p:nvPicPr>
          <p:cNvPr id="252" name="Picture 1" descr="Picture 1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046452" y="153886"/>
            <a:ext cx="2528192" cy="588318"/>
          </a:xfrm>
          <a:prstGeom prst="rect">
            <a:avLst/>
          </a:prstGeom>
          <a:ln w="12700">
            <a:miter lim="400000"/>
          </a:ln>
        </p:spPr>
      </p:pic>
      <p:sp>
        <p:nvSpPr>
          <p:cNvPr id="253" name="URP-HS: Oral Progress Report #1"/>
          <p:cNvSpPr txBox="1"/>
          <p:nvPr/>
        </p:nvSpPr>
        <p:spPr>
          <a:xfrm>
            <a:off x="845125" y="3936999"/>
            <a:ext cx="11314549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spAutoFit/>
          </a:bodyPr>
          <a:lstStyle>
            <a:lvl1pPr>
              <a:defRPr cap="all" spc="300" sz="4800">
                <a:solidFill>
                  <a:srgbClr val="0242A6"/>
                </a:solidFill>
                <a:latin typeface="Avenir Heavy"/>
                <a:ea typeface="Avenir Heavy"/>
                <a:cs typeface="Avenir Heavy"/>
                <a:sym typeface="Avenir Heavy"/>
              </a:defRPr>
            </a:lvl1pPr>
          </a:lstStyle>
          <a:p>
            <a:pPr/>
            <a:r>
              <a:t>Questions?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ADF7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Picture 13" descr="Picture 1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878899" y="227318"/>
            <a:ext cx="2943019" cy="441452"/>
          </a:xfrm>
          <a:prstGeom prst="rect">
            <a:avLst/>
          </a:prstGeom>
          <a:ln w="12700">
            <a:miter lim="400000"/>
          </a:ln>
        </p:spPr>
      </p:pic>
      <p:pic>
        <p:nvPicPr>
          <p:cNvPr id="143" name="Picture 1" descr="Picture 1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046452" y="153886"/>
            <a:ext cx="2528192" cy="588318"/>
          </a:xfrm>
          <a:prstGeom prst="rect">
            <a:avLst/>
          </a:prstGeom>
          <a:ln w="12700">
            <a:miter lim="400000"/>
          </a:ln>
        </p:spPr>
      </p:pic>
      <p:sp>
        <p:nvSpPr>
          <p:cNvPr id="144" name="Agenda"/>
          <p:cNvSpPr txBox="1"/>
          <p:nvPr>
            <p:ph type="title"/>
          </p:nvPr>
        </p:nvSpPr>
        <p:spPr>
          <a:xfrm>
            <a:off x="686525" y="880915"/>
            <a:ext cx="11684003" cy="1422402"/>
          </a:xfrm>
          <a:prstGeom prst="rect">
            <a:avLst/>
          </a:prstGeom>
        </p:spPr>
        <p:txBody>
          <a:bodyPr/>
          <a:lstStyle>
            <a:lvl1pPr>
              <a:defRPr spc="700">
                <a:solidFill>
                  <a:srgbClr val="0242A6"/>
                </a:solidFill>
              </a:defRPr>
            </a:lvl1pPr>
          </a:lstStyle>
          <a:p>
            <a:pPr/>
            <a:r>
              <a:t>Agenda</a:t>
            </a:r>
          </a:p>
        </p:txBody>
      </p:sp>
      <p:sp>
        <p:nvSpPr>
          <p:cNvPr id="145" name="TextBox 7"/>
          <p:cNvSpPr txBox="1"/>
          <p:nvPr/>
        </p:nvSpPr>
        <p:spPr>
          <a:xfrm>
            <a:off x="686526" y="2800436"/>
            <a:ext cx="11684001" cy="54419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476250" indent="-476250" algn="l" defTabSz="554990">
              <a:lnSpc>
                <a:spcPct val="90000"/>
              </a:lnSpc>
              <a:spcBef>
                <a:spcPts val="3900"/>
              </a:spcBef>
              <a:buSzPct val="100000"/>
              <a:buFont typeface="Arial"/>
              <a:buChar char="•"/>
              <a:defRPr sz="3000">
                <a:solidFill>
                  <a:srgbClr val="404040"/>
                </a:solidFill>
                <a:latin typeface="Avenir Book"/>
                <a:ea typeface="Avenir Book"/>
                <a:cs typeface="Avenir Book"/>
                <a:sym typeface="Avenir Book"/>
              </a:defRPr>
            </a:pPr>
            <a:r>
              <a:t>Define </a:t>
            </a:r>
            <a:r>
              <a:t>p</a:t>
            </a:r>
            <a:r>
              <a:t>roblem</a:t>
            </a:r>
          </a:p>
          <a:p>
            <a:pPr marL="476250" indent="-476250" algn="l" defTabSz="554990">
              <a:lnSpc>
                <a:spcPct val="90000"/>
              </a:lnSpc>
              <a:spcBef>
                <a:spcPts val="3900"/>
              </a:spcBef>
              <a:buSzPct val="100000"/>
              <a:buFont typeface="Arial"/>
              <a:buChar char="•"/>
              <a:defRPr sz="3000">
                <a:solidFill>
                  <a:srgbClr val="404040"/>
                </a:solidFill>
                <a:latin typeface="Avenir Book"/>
                <a:ea typeface="Avenir Book"/>
                <a:cs typeface="Avenir Book"/>
                <a:sym typeface="Avenir Book"/>
              </a:defRPr>
            </a:pPr>
            <a:r>
              <a:t>State objective</a:t>
            </a:r>
          </a:p>
          <a:p>
            <a:pPr marL="476250" indent="-476250" algn="l" defTabSz="554990">
              <a:lnSpc>
                <a:spcPct val="90000"/>
              </a:lnSpc>
              <a:spcBef>
                <a:spcPts val="3900"/>
              </a:spcBef>
              <a:buSzPct val="100000"/>
              <a:buFont typeface="Arial"/>
              <a:buChar char="•"/>
              <a:defRPr sz="3000">
                <a:solidFill>
                  <a:srgbClr val="404040"/>
                </a:solidFill>
                <a:latin typeface="Avenir Book"/>
                <a:ea typeface="Avenir Book"/>
                <a:cs typeface="Avenir Book"/>
                <a:sym typeface="Avenir Book"/>
              </a:defRPr>
            </a:pPr>
            <a:r>
              <a:t>General diagrams</a:t>
            </a:r>
          </a:p>
          <a:p>
            <a:pPr marL="476250" indent="-476250" algn="l" defTabSz="554990">
              <a:lnSpc>
                <a:spcPct val="90000"/>
              </a:lnSpc>
              <a:spcBef>
                <a:spcPts val="3900"/>
              </a:spcBef>
              <a:buSzPct val="100000"/>
              <a:buFont typeface="Arial"/>
              <a:buChar char="•"/>
              <a:defRPr sz="3000">
                <a:solidFill>
                  <a:srgbClr val="404040"/>
                </a:solidFill>
                <a:latin typeface="Avenir Book"/>
                <a:ea typeface="Avenir Book"/>
                <a:cs typeface="Avenir Book"/>
                <a:sym typeface="Avenir Book"/>
              </a:defRPr>
            </a:pPr>
            <a:r>
              <a:t>Discuss constraints</a:t>
            </a:r>
          </a:p>
          <a:p>
            <a:pPr marL="476250" indent="-476250" algn="l" defTabSz="554990">
              <a:lnSpc>
                <a:spcPct val="90000"/>
              </a:lnSpc>
              <a:spcBef>
                <a:spcPts val="3900"/>
              </a:spcBef>
              <a:buSzPct val="100000"/>
              <a:buFont typeface="Arial"/>
              <a:buChar char="•"/>
              <a:defRPr sz="3000">
                <a:solidFill>
                  <a:srgbClr val="404040"/>
                </a:solidFill>
                <a:latin typeface="Avenir Book"/>
                <a:ea typeface="Avenir Book"/>
                <a:cs typeface="Avenir Book"/>
                <a:sym typeface="Avenir Book"/>
              </a:defRPr>
            </a:pPr>
            <a:r>
              <a:t>Specify executed work</a:t>
            </a:r>
            <a:r>
              <a:t> and its results</a:t>
            </a:r>
          </a:p>
          <a:p>
            <a:pPr marL="476250" indent="-476250" algn="l" defTabSz="554990">
              <a:lnSpc>
                <a:spcPct val="90000"/>
              </a:lnSpc>
              <a:spcBef>
                <a:spcPts val="3900"/>
              </a:spcBef>
              <a:buSzPct val="100000"/>
              <a:buFont typeface="Arial"/>
              <a:buChar char="•"/>
              <a:defRPr sz="3000">
                <a:solidFill>
                  <a:srgbClr val="404040"/>
                </a:solidFill>
                <a:latin typeface="Avenir Book"/>
                <a:ea typeface="Avenir Book"/>
                <a:cs typeface="Avenir Book"/>
                <a:sym typeface="Avenir Book"/>
              </a:defRPr>
            </a:pPr>
            <a:r>
              <a:t>Discuss future work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ADF7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Picture 13" descr="Picture 1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878899" y="227318"/>
            <a:ext cx="2943019" cy="441452"/>
          </a:xfrm>
          <a:prstGeom prst="rect">
            <a:avLst/>
          </a:prstGeom>
          <a:ln w="12700">
            <a:miter lim="400000"/>
          </a:ln>
        </p:spPr>
      </p:pic>
      <p:pic>
        <p:nvPicPr>
          <p:cNvPr id="150" name="Picture 1" descr="Picture 1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046452" y="153886"/>
            <a:ext cx="2528192" cy="588318"/>
          </a:xfrm>
          <a:prstGeom prst="rect">
            <a:avLst/>
          </a:prstGeom>
          <a:ln w="12700">
            <a:miter lim="400000"/>
          </a:ln>
        </p:spPr>
      </p:pic>
      <p:sp>
        <p:nvSpPr>
          <p:cNvPr id="151" name="Agenda"/>
          <p:cNvSpPr txBox="1"/>
          <p:nvPr>
            <p:ph type="title"/>
          </p:nvPr>
        </p:nvSpPr>
        <p:spPr>
          <a:xfrm>
            <a:off x="686525" y="880915"/>
            <a:ext cx="11684003" cy="1422402"/>
          </a:xfrm>
          <a:prstGeom prst="rect">
            <a:avLst/>
          </a:prstGeom>
        </p:spPr>
        <p:txBody>
          <a:bodyPr/>
          <a:lstStyle>
            <a:lvl1pPr>
              <a:defRPr spc="700">
                <a:solidFill>
                  <a:srgbClr val="0242A6"/>
                </a:solidFill>
              </a:defRPr>
            </a:lvl1pPr>
          </a:lstStyle>
          <a:p>
            <a:pPr/>
            <a:r>
              <a:t>Problem</a:t>
            </a:r>
          </a:p>
        </p:txBody>
      </p:sp>
      <p:grpSp>
        <p:nvGrpSpPr>
          <p:cNvPr id="154" name="Picture 2"/>
          <p:cNvGrpSpPr/>
          <p:nvPr/>
        </p:nvGrpSpPr>
        <p:grpSpPr>
          <a:xfrm>
            <a:off x="1077204" y="2442027"/>
            <a:ext cx="10902644" cy="6163470"/>
            <a:chOff x="0" y="0"/>
            <a:chExt cx="10902643" cy="6163468"/>
          </a:xfrm>
        </p:grpSpPr>
        <p:sp>
          <p:nvSpPr>
            <p:cNvPr id="152" name="Shape"/>
            <p:cNvSpPr/>
            <p:nvPr/>
          </p:nvSpPr>
          <p:spPr>
            <a:xfrm>
              <a:off x="-1" y="0"/>
              <a:ext cx="10902645" cy="61633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856"/>
                  </a:moveTo>
                  <a:lnTo>
                    <a:pt x="0" y="1856"/>
                  </a:lnTo>
                  <a:cubicBezTo>
                    <a:pt x="0" y="831"/>
                    <a:pt x="470" y="0"/>
                    <a:pt x="1049" y="0"/>
                  </a:cubicBezTo>
                  <a:lnTo>
                    <a:pt x="20551" y="0"/>
                  </a:lnTo>
                  <a:lnTo>
                    <a:pt x="20551" y="0"/>
                  </a:lnTo>
                  <a:cubicBezTo>
                    <a:pt x="21130" y="0"/>
                    <a:pt x="21600" y="831"/>
                    <a:pt x="21600" y="1856"/>
                  </a:cubicBezTo>
                  <a:lnTo>
                    <a:pt x="21600" y="19744"/>
                  </a:lnTo>
                  <a:lnTo>
                    <a:pt x="21600" y="19744"/>
                  </a:lnTo>
                  <a:cubicBezTo>
                    <a:pt x="21600" y="20769"/>
                    <a:pt x="21130" y="21600"/>
                    <a:pt x="20551" y="21600"/>
                  </a:cubicBezTo>
                  <a:lnTo>
                    <a:pt x="1049" y="21600"/>
                  </a:lnTo>
                  <a:lnTo>
                    <a:pt x="1049" y="21600"/>
                  </a:lnTo>
                  <a:cubicBezTo>
                    <a:pt x="470" y="21600"/>
                    <a:pt x="0" y="20769"/>
                    <a:pt x="0" y="19744"/>
                  </a:cubicBezTo>
                  <a:close/>
                </a:path>
              </a:pathLst>
            </a:custGeom>
            <a:solidFill>
              <a:srgbClr val="EDEDED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pic>
          <p:nvPicPr>
            <p:cNvPr id="153" name="image4.png" descr="image4.png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2166" r="0" b="1568"/>
            <a:stretch>
              <a:fillRect/>
            </a:stretch>
          </p:blipFill>
          <p:spPr>
            <a:xfrm>
              <a:off x="0" y="0"/>
              <a:ext cx="10902554" cy="61634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50" y="0"/>
                  </a:moveTo>
                  <a:cubicBezTo>
                    <a:pt x="470" y="0"/>
                    <a:pt x="0" y="832"/>
                    <a:pt x="0" y="1857"/>
                  </a:cubicBezTo>
                  <a:lnTo>
                    <a:pt x="0" y="19743"/>
                  </a:lnTo>
                  <a:cubicBezTo>
                    <a:pt x="0" y="20768"/>
                    <a:pt x="470" y="21600"/>
                    <a:pt x="1050" y="21600"/>
                  </a:cubicBezTo>
                  <a:lnTo>
                    <a:pt x="20551" y="21600"/>
                  </a:lnTo>
                  <a:cubicBezTo>
                    <a:pt x="21131" y="21600"/>
                    <a:pt x="21600" y="20768"/>
                    <a:pt x="21600" y="19743"/>
                  </a:cubicBezTo>
                  <a:lnTo>
                    <a:pt x="21600" y="1857"/>
                  </a:lnTo>
                  <a:cubicBezTo>
                    <a:pt x="21600" y="832"/>
                    <a:pt x="21131" y="0"/>
                    <a:pt x="20551" y="0"/>
                  </a:cubicBezTo>
                  <a:lnTo>
                    <a:pt x="1050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>
              <a:reflection blurRad="0" stA="38000" stPos="0" endA="0" endPos="40000" dist="0" dir="5400000" fadeDir="5400000" sx="100000" sy="-100000" kx="0" ky="0" algn="bl" rotWithShape="0"/>
            </a:effectLst>
          </p:spPr>
        </p:pic>
      </p:grpSp>
      <p:pic>
        <p:nvPicPr>
          <p:cNvPr id="155" name="Picture 8" descr="Picture 8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390354" y="2515460"/>
            <a:ext cx="1788520" cy="178852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ADF7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Picture 13" descr="Picture 1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878899" y="227318"/>
            <a:ext cx="2943019" cy="441452"/>
          </a:xfrm>
          <a:prstGeom prst="rect">
            <a:avLst/>
          </a:prstGeom>
          <a:ln w="12700">
            <a:miter lim="400000"/>
          </a:ln>
        </p:spPr>
      </p:pic>
      <p:pic>
        <p:nvPicPr>
          <p:cNvPr id="160" name="Picture 1" descr="Picture 1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046452" y="153886"/>
            <a:ext cx="2528192" cy="588318"/>
          </a:xfrm>
          <a:prstGeom prst="rect">
            <a:avLst/>
          </a:prstGeom>
          <a:ln w="12700">
            <a:miter lim="400000"/>
          </a:ln>
        </p:spPr>
      </p:pic>
      <p:sp>
        <p:nvSpPr>
          <p:cNvPr id="161" name="Agenda"/>
          <p:cNvSpPr txBox="1"/>
          <p:nvPr>
            <p:ph type="title"/>
          </p:nvPr>
        </p:nvSpPr>
        <p:spPr>
          <a:xfrm>
            <a:off x="686525" y="880915"/>
            <a:ext cx="11684003" cy="1422402"/>
          </a:xfrm>
          <a:prstGeom prst="rect">
            <a:avLst/>
          </a:prstGeom>
        </p:spPr>
        <p:txBody>
          <a:bodyPr/>
          <a:lstStyle>
            <a:lvl1pPr>
              <a:defRPr spc="700">
                <a:solidFill>
                  <a:srgbClr val="0242A6"/>
                </a:solidFill>
              </a:defRPr>
            </a:lvl1pPr>
          </a:lstStyle>
          <a:p>
            <a:pPr/>
            <a:r>
              <a:t>Objectives</a:t>
            </a:r>
          </a:p>
        </p:txBody>
      </p:sp>
      <p:sp>
        <p:nvSpPr>
          <p:cNvPr id="162" name="TextBox 7"/>
          <p:cNvSpPr txBox="1"/>
          <p:nvPr/>
        </p:nvSpPr>
        <p:spPr>
          <a:xfrm>
            <a:off x="395513" y="2464061"/>
            <a:ext cx="12213773" cy="551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571500" indent="-571500" algn="l" defTabSz="554990">
              <a:lnSpc>
                <a:spcPct val="90000"/>
              </a:lnSpc>
              <a:spcBef>
                <a:spcPts val="3900"/>
              </a:spcBef>
              <a:buSzPct val="100000"/>
              <a:buFont typeface="Arial"/>
              <a:buChar char="•"/>
              <a:defRPr sz="3100">
                <a:solidFill>
                  <a:srgbClr val="404040"/>
                </a:solidFill>
                <a:latin typeface="Avenir Book"/>
                <a:ea typeface="Avenir Book"/>
                <a:cs typeface="Avenir Book"/>
                <a:sym typeface="Avenir Book"/>
              </a:defRPr>
            </a:pPr>
            <a:r>
              <a:t>Apply engineering concepts and methodologies</a:t>
            </a:r>
            <a:endParaRPr sz="3600"/>
          </a:p>
          <a:p>
            <a:pPr marL="571500" indent="-571500" algn="l" defTabSz="554990">
              <a:lnSpc>
                <a:spcPct val="90000"/>
              </a:lnSpc>
              <a:spcBef>
                <a:spcPts val="3900"/>
              </a:spcBef>
              <a:buSzPct val="100000"/>
              <a:buFont typeface="Arial"/>
              <a:buChar char="•"/>
              <a:defRPr sz="3100">
                <a:solidFill>
                  <a:srgbClr val="404040"/>
                </a:solidFill>
                <a:latin typeface="Avenir Book"/>
                <a:ea typeface="Avenir Book"/>
                <a:cs typeface="Avenir Book"/>
                <a:sym typeface="Avenir Book"/>
              </a:defRPr>
            </a:pPr>
            <a:r>
              <a:t>Understand the industry design review process</a:t>
            </a:r>
            <a:endParaRPr sz="3600"/>
          </a:p>
          <a:p>
            <a:pPr marL="571500" indent="-571500" algn="l" defTabSz="554990">
              <a:lnSpc>
                <a:spcPct val="90000"/>
              </a:lnSpc>
              <a:spcBef>
                <a:spcPts val="3900"/>
              </a:spcBef>
              <a:buSzPct val="100000"/>
              <a:buFont typeface="Arial"/>
              <a:buChar char="•"/>
              <a:defRPr sz="3100">
                <a:solidFill>
                  <a:srgbClr val="404040"/>
                </a:solidFill>
                <a:latin typeface="Avenir Book"/>
                <a:ea typeface="Avenir Book"/>
                <a:cs typeface="Avenir Book"/>
                <a:sym typeface="Avenir Book"/>
              </a:defRPr>
            </a:pPr>
            <a:r>
              <a:t>Learn about quadcopter systems and how to model/simulate</a:t>
            </a:r>
            <a:endParaRPr sz="3600"/>
          </a:p>
          <a:p>
            <a:pPr marL="571500" indent="-571500" algn="l" defTabSz="554990">
              <a:lnSpc>
                <a:spcPct val="90000"/>
              </a:lnSpc>
              <a:spcBef>
                <a:spcPts val="3900"/>
              </a:spcBef>
              <a:buSzPct val="100000"/>
              <a:buFont typeface="Arial"/>
              <a:buChar char="•"/>
              <a:defRPr sz="3100">
                <a:solidFill>
                  <a:srgbClr val="404040"/>
                </a:solidFill>
                <a:latin typeface="Avenir Book"/>
                <a:ea typeface="Avenir Book"/>
                <a:cs typeface="Avenir Book"/>
                <a:sym typeface="Avenir Book"/>
              </a:defRPr>
            </a:pPr>
            <a:r>
              <a:t>Design a Matlab/Simulink model for UAV and control system</a:t>
            </a:r>
          </a:p>
          <a:p>
            <a:pPr marL="571500" indent="-571500" algn="l" defTabSz="554990">
              <a:lnSpc>
                <a:spcPct val="90000"/>
              </a:lnSpc>
              <a:spcBef>
                <a:spcPts val="3900"/>
              </a:spcBef>
              <a:buSzPct val="100000"/>
              <a:buFont typeface="Arial"/>
              <a:buChar char="•"/>
              <a:defRPr sz="3100">
                <a:solidFill>
                  <a:srgbClr val="404040"/>
                </a:solidFill>
                <a:latin typeface="Avenir Book"/>
                <a:ea typeface="Avenir Book"/>
                <a:cs typeface="Avenir Book"/>
                <a:sym typeface="Avenir Book"/>
              </a:defRPr>
            </a:pPr>
            <a:r>
              <a:t>Transfer modeled control system to a microprocessor</a:t>
            </a:r>
            <a:endParaRPr sz="3600"/>
          </a:p>
          <a:p>
            <a:pPr marL="571500" indent="-571500" algn="l" defTabSz="554990">
              <a:lnSpc>
                <a:spcPct val="90000"/>
              </a:lnSpc>
              <a:spcBef>
                <a:spcPts val="3900"/>
              </a:spcBef>
              <a:buSzPct val="100000"/>
              <a:buFont typeface="Arial"/>
              <a:buChar char="•"/>
              <a:defRPr sz="3100">
                <a:solidFill>
                  <a:srgbClr val="404040"/>
                </a:solidFill>
                <a:latin typeface="Avenir Book"/>
                <a:ea typeface="Avenir Book"/>
                <a:cs typeface="Avenir Book"/>
                <a:sym typeface="Avenir Book"/>
              </a:defRPr>
            </a:pPr>
            <a:r>
              <a:t>Integrate navigator provided by Honeywell (N580)</a:t>
            </a:r>
          </a:p>
        </p:txBody>
      </p:sp>
      <p:pic>
        <p:nvPicPr>
          <p:cNvPr id="163" name="Picture 5" descr="Picture 5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513692" y="7089774"/>
            <a:ext cx="3977119" cy="243650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ADF7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Picture 13" descr="Picture 1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878899" y="227318"/>
            <a:ext cx="2943019" cy="441452"/>
          </a:xfrm>
          <a:prstGeom prst="rect">
            <a:avLst/>
          </a:prstGeom>
          <a:ln w="12700">
            <a:miter lim="400000"/>
          </a:ln>
        </p:spPr>
      </p:pic>
      <p:pic>
        <p:nvPicPr>
          <p:cNvPr id="168" name="Picture 1" descr="Picture 1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046452" y="153886"/>
            <a:ext cx="2528192" cy="588318"/>
          </a:xfrm>
          <a:prstGeom prst="rect">
            <a:avLst/>
          </a:prstGeom>
          <a:ln w="12700">
            <a:miter lim="400000"/>
          </a:ln>
        </p:spPr>
      </p:pic>
      <p:sp>
        <p:nvSpPr>
          <p:cNvPr id="169" name="URP-HS: Oral Progress Report #1"/>
          <p:cNvSpPr txBox="1"/>
          <p:nvPr/>
        </p:nvSpPr>
        <p:spPr>
          <a:xfrm>
            <a:off x="845125" y="3937000"/>
            <a:ext cx="11314549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spAutoFit/>
          </a:bodyPr>
          <a:lstStyle>
            <a:lvl1pPr>
              <a:defRPr cap="all" spc="300" sz="4800">
                <a:solidFill>
                  <a:srgbClr val="0242A6"/>
                </a:solidFill>
                <a:latin typeface="Avenir Heavy"/>
                <a:ea typeface="Avenir Heavy"/>
                <a:cs typeface="Avenir Heavy"/>
                <a:sym typeface="Avenir Heavy"/>
              </a:defRPr>
            </a:lvl1pPr>
          </a:lstStyle>
          <a:p>
            <a:pPr/>
            <a:r>
              <a:t>General diagrams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ADF7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Picture 13" descr="Picture 1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878899" y="227318"/>
            <a:ext cx="2943019" cy="441452"/>
          </a:xfrm>
          <a:prstGeom prst="rect">
            <a:avLst/>
          </a:prstGeom>
          <a:ln w="12700">
            <a:miter lim="400000"/>
          </a:ln>
        </p:spPr>
      </p:pic>
      <p:pic>
        <p:nvPicPr>
          <p:cNvPr id="174" name="Picture 1" descr="Picture 1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046452" y="153886"/>
            <a:ext cx="2528192" cy="58831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77" name="4BE5D321-2101-488C-B861-3E827EB760BF-L0-001.jpeg"/>
          <p:cNvGrpSpPr/>
          <p:nvPr/>
        </p:nvGrpSpPr>
        <p:grpSpPr>
          <a:xfrm>
            <a:off x="313248" y="3536961"/>
            <a:ext cx="12378304" cy="3893931"/>
            <a:chOff x="0" y="0"/>
            <a:chExt cx="12378302" cy="3893930"/>
          </a:xfrm>
        </p:grpSpPr>
        <p:pic>
          <p:nvPicPr>
            <p:cNvPr id="176" name="4BE5D321-2101-488C-B861-3E827EB760BF-L0-001.jpeg" descr="4BE5D321-2101-488C-B861-3E827EB760BF-L0-001.jpeg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50800" y="50800"/>
              <a:ext cx="12276703" cy="3792331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75" name="4BE5D321-2101-488C-B861-3E827EB760BF-L0-001.jpeg" descr="4BE5D321-2101-488C-B861-3E827EB760BF-L0-001.jpeg"/>
            <p:cNvPicPr>
              <a:picLocks noChangeAspect="0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0" y="0"/>
              <a:ext cx="12378303" cy="3893931"/>
            </a:xfrm>
            <a:prstGeom prst="rect">
              <a:avLst/>
            </a:prstGeom>
            <a:effectLst/>
          </p:spPr>
        </p:pic>
      </p:grpSp>
      <p:sp>
        <p:nvSpPr>
          <p:cNvPr id="178" name="Organizational block diagram"/>
          <p:cNvSpPr txBox="1"/>
          <p:nvPr>
            <p:ph type="title"/>
          </p:nvPr>
        </p:nvSpPr>
        <p:spPr>
          <a:xfrm>
            <a:off x="660399" y="1391665"/>
            <a:ext cx="11684002" cy="1422402"/>
          </a:xfrm>
          <a:prstGeom prst="rect">
            <a:avLst/>
          </a:prstGeom>
        </p:spPr>
        <p:txBody>
          <a:bodyPr/>
          <a:lstStyle>
            <a:lvl1pPr defTabSz="420624">
              <a:defRPr spc="504" sz="4464">
                <a:solidFill>
                  <a:srgbClr val="0242A6"/>
                </a:solidFill>
              </a:defRPr>
            </a:lvl1pPr>
          </a:lstStyle>
          <a:p>
            <a:pPr/>
            <a:r>
              <a:t>Organizational block diagram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ADF7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Picture 13" descr="Picture 1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878899" y="227318"/>
            <a:ext cx="2943019" cy="441452"/>
          </a:xfrm>
          <a:prstGeom prst="rect">
            <a:avLst/>
          </a:prstGeom>
          <a:ln w="12700">
            <a:miter lim="400000"/>
          </a:ln>
        </p:spPr>
      </p:pic>
      <p:pic>
        <p:nvPicPr>
          <p:cNvPr id="183" name="Picture 1" descr="Picture 1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046452" y="153886"/>
            <a:ext cx="2528192" cy="58831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86" name="F3962690-7008-4C22-B6B9-8936960585D3-L0-001.jpeg"/>
          <p:cNvGrpSpPr/>
          <p:nvPr/>
        </p:nvGrpSpPr>
        <p:grpSpPr>
          <a:xfrm>
            <a:off x="442265" y="2399865"/>
            <a:ext cx="12120270" cy="6380617"/>
            <a:chOff x="0" y="0"/>
            <a:chExt cx="12120268" cy="6380616"/>
          </a:xfrm>
        </p:grpSpPr>
        <p:pic>
          <p:nvPicPr>
            <p:cNvPr id="185" name="F3962690-7008-4C22-B6B9-8936960585D3-L0-001.jpeg" descr="F3962690-7008-4C22-B6B9-8936960585D3-L0-001.jpeg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50800" y="50800"/>
              <a:ext cx="12018669" cy="6279017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84" name="F3962690-7008-4C22-B6B9-8936960585D3-L0-001.jpeg" descr="F3962690-7008-4C22-B6B9-8936960585D3-L0-001.jpeg"/>
            <p:cNvPicPr>
              <a:picLocks noChangeAspect="0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0" y="0"/>
              <a:ext cx="12120269" cy="6380617"/>
            </a:xfrm>
            <a:prstGeom prst="rect">
              <a:avLst/>
            </a:prstGeom>
            <a:effectLst/>
          </p:spPr>
        </p:pic>
      </p:grpSp>
      <p:sp>
        <p:nvSpPr>
          <p:cNvPr id="187" name="Interface sub-system architecture"/>
          <p:cNvSpPr txBox="1"/>
          <p:nvPr>
            <p:ph type="title"/>
          </p:nvPr>
        </p:nvSpPr>
        <p:spPr>
          <a:xfrm>
            <a:off x="660399" y="1133040"/>
            <a:ext cx="11684002" cy="1422402"/>
          </a:xfrm>
          <a:prstGeom prst="rect">
            <a:avLst/>
          </a:prstGeom>
        </p:spPr>
        <p:txBody>
          <a:bodyPr/>
          <a:lstStyle>
            <a:lvl1pPr defTabSz="373887">
              <a:defRPr spc="448" sz="3968">
                <a:solidFill>
                  <a:srgbClr val="0242A6"/>
                </a:solidFill>
              </a:defRPr>
            </a:lvl1pPr>
          </a:lstStyle>
          <a:p>
            <a:pPr/>
            <a:r>
              <a:t>Interface sub-system architecture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ADF7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Picture 13" descr="Picture 1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878899" y="227318"/>
            <a:ext cx="2943019" cy="441452"/>
          </a:xfrm>
          <a:prstGeom prst="rect">
            <a:avLst/>
          </a:prstGeom>
          <a:ln w="12700">
            <a:miter lim="400000"/>
          </a:ln>
        </p:spPr>
      </p:pic>
      <p:pic>
        <p:nvPicPr>
          <p:cNvPr id="192" name="Picture 1" descr="Picture 1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046452" y="153886"/>
            <a:ext cx="2528192" cy="588318"/>
          </a:xfrm>
          <a:prstGeom prst="rect">
            <a:avLst/>
          </a:prstGeom>
          <a:ln w="12700">
            <a:miter lim="400000"/>
          </a:ln>
        </p:spPr>
      </p:pic>
      <p:sp>
        <p:nvSpPr>
          <p:cNvPr id="193" name="Agenda"/>
          <p:cNvSpPr txBox="1"/>
          <p:nvPr>
            <p:ph type="title"/>
          </p:nvPr>
        </p:nvSpPr>
        <p:spPr>
          <a:xfrm>
            <a:off x="686525" y="880915"/>
            <a:ext cx="11684003" cy="1422402"/>
          </a:xfrm>
          <a:prstGeom prst="rect">
            <a:avLst/>
          </a:prstGeom>
        </p:spPr>
        <p:txBody>
          <a:bodyPr/>
          <a:lstStyle>
            <a:lvl1pPr>
              <a:defRPr spc="700">
                <a:solidFill>
                  <a:srgbClr val="0242A6"/>
                </a:solidFill>
              </a:defRPr>
            </a:lvl1pPr>
          </a:lstStyle>
          <a:p>
            <a:pPr/>
            <a:r>
              <a:t>Constraints</a:t>
            </a:r>
          </a:p>
        </p:txBody>
      </p:sp>
      <p:sp>
        <p:nvSpPr>
          <p:cNvPr id="194" name="TextBox 7"/>
          <p:cNvSpPr txBox="1"/>
          <p:nvPr/>
        </p:nvSpPr>
        <p:spPr>
          <a:xfrm>
            <a:off x="660398" y="2258919"/>
            <a:ext cx="11684003" cy="75514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571500" indent="-571500" algn="l" defTabSz="554990">
              <a:lnSpc>
                <a:spcPct val="90000"/>
              </a:lnSpc>
              <a:spcBef>
                <a:spcPts val="3900"/>
              </a:spcBef>
              <a:buSzPct val="100000"/>
              <a:buFont typeface="Arial"/>
              <a:buChar char="•"/>
              <a:defRPr sz="3100">
                <a:solidFill>
                  <a:srgbClr val="404040"/>
                </a:solidFill>
                <a:latin typeface="Avenir Book"/>
                <a:ea typeface="Avenir Book"/>
                <a:cs typeface="Avenir Book"/>
                <a:sym typeface="Avenir Book"/>
              </a:defRPr>
            </a:pPr>
            <a:r>
              <a:t>Logistics</a:t>
            </a:r>
            <a:endParaRPr sz="3600"/>
          </a:p>
          <a:p>
            <a:pPr marL="1028700" indent="-457200" algn="l" defTabSz="554990">
              <a:lnSpc>
                <a:spcPct val="90000"/>
              </a:lnSpc>
              <a:spcBef>
                <a:spcPts val="3900"/>
              </a:spcBef>
              <a:buSzPct val="100000"/>
              <a:buFont typeface="Courier New"/>
              <a:buChar char="o"/>
              <a:defRPr sz="3100">
                <a:solidFill>
                  <a:srgbClr val="404040"/>
                </a:solidFill>
                <a:latin typeface="Avenir Book"/>
                <a:ea typeface="Avenir Book"/>
                <a:cs typeface="Avenir Book"/>
                <a:sym typeface="Avenir Book"/>
              </a:defRPr>
            </a:pPr>
            <a:r>
              <a:t>22 teammates</a:t>
            </a:r>
            <a:endParaRPr sz="3600"/>
          </a:p>
          <a:p>
            <a:pPr marL="1028700" indent="-457200" algn="l" defTabSz="554990">
              <a:lnSpc>
                <a:spcPct val="90000"/>
              </a:lnSpc>
              <a:spcBef>
                <a:spcPts val="3900"/>
              </a:spcBef>
              <a:buSzPct val="100000"/>
              <a:buFont typeface="Courier New"/>
              <a:buChar char="o"/>
              <a:defRPr sz="3100">
                <a:solidFill>
                  <a:srgbClr val="404040"/>
                </a:solidFill>
                <a:latin typeface="Avenir Book"/>
                <a:ea typeface="Avenir Book"/>
                <a:cs typeface="Avenir Book"/>
                <a:sym typeface="Avenir Book"/>
              </a:defRPr>
            </a:pPr>
            <a:r>
              <a:t>1 navigator for all teams</a:t>
            </a:r>
            <a:endParaRPr sz="3600"/>
          </a:p>
          <a:p>
            <a:pPr marL="1028700" indent="-457200" algn="l" defTabSz="554990">
              <a:lnSpc>
                <a:spcPct val="90000"/>
              </a:lnSpc>
              <a:spcBef>
                <a:spcPts val="3900"/>
              </a:spcBef>
              <a:buSzPct val="100000"/>
              <a:buFont typeface="Courier New"/>
              <a:buChar char="o"/>
              <a:defRPr sz="3100">
                <a:solidFill>
                  <a:srgbClr val="404040"/>
                </a:solidFill>
                <a:latin typeface="Avenir Book"/>
                <a:ea typeface="Avenir Book"/>
                <a:cs typeface="Avenir Book"/>
                <a:sym typeface="Avenir Book"/>
              </a:defRPr>
            </a:pPr>
            <a:r>
              <a:t>Deadlines for Honeywell deliverables</a:t>
            </a:r>
            <a:endParaRPr sz="3600"/>
          </a:p>
          <a:p>
            <a:pPr marL="571500" indent="-571500" algn="l" defTabSz="554990">
              <a:lnSpc>
                <a:spcPct val="90000"/>
              </a:lnSpc>
              <a:spcBef>
                <a:spcPts val="3900"/>
              </a:spcBef>
              <a:buSzPct val="100000"/>
              <a:buFont typeface="Arial"/>
              <a:buChar char="•"/>
              <a:defRPr sz="3100">
                <a:solidFill>
                  <a:srgbClr val="404040"/>
                </a:solidFill>
                <a:latin typeface="Avenir Book"/>
                <a:ea typeface="Avenir Book"/>
                <a:cs typeface="Avenir Book"/>
                <a:sym typeface="Avenir Book"/>
              </a:defRPr>
            </a:pPr>
            <a:r>
              <a:t>Lack of knowledge and experience</a:t>
            </a:r>
            <a:endParaRPr sz="3600"/>
          </a:p>
          <a:p>
            <a:pPr marL="571500" indent="-571500" algn="l" defTabSz="554990">
              <a:lnSpc>
                <a:spcPct val="90000"/>
              </a:lnSpc>
              <a:spcBef>
                <a:spcPts val="3900"/>
              </a:spcBef>
              <a:buSzPct val="100000"/>
              <a:buFont typeface="Arial"/>
              <a:buChar char="•"/>
              <a:defRPr sz="3100">
                <a:solidFill>
                  <a:srgbClr val="404040"/>
                </a:solidFill>
                <a:latin typeface="Avenir Book"/>
                <a:ea typeface="Avenir Book"/>
                <a:cs typeface="Avenir Book"/>
                <a:sym typeface="Avenir Book"/>
              </a:defRPr>
            </a:pPr>
            <a:r>
              <a:t>Design reliability</a:t>
            </a:r>
            <a:endParaRPr sz="3600"/>
          </a:p>
          <a:p>
            <a:pPr marL="571500" indent="-571500" algn="l" defTabSz="554990">
              <a:lnSpc>
                <a:spcPct val="90000"/>
              </a:lnSpc>
              <a:spcBef>
                <a:spcPts val="3900"/>
              </a:spcBef>
              <a:buSzPct val="100000"/>
              <a:buFont typeface="Arial"/>
              <a:buChar char="•"/>
              <a:defRPr sz="3100">
                <a:solidFill>
                  <a:srgbClr val="404040"/>
                </a:solidFill>
                <a:latin typeface="Avenir Book"/>
                <a:ea typeface="Avenir Book"/>
                <a:cs typeface="Avenir Book"/>
                <a:sym typeface="Avenir Book"/>
              </a:defRPr>
            </a:pPr>
            <a:r>
              <a:t>Limited budget: $2000</a:t>
            </a:r>
            <a:endParaRPr sz="3600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ADF7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Picture 13" descr="Picture 1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878899" y="227318"/>
            <a:ext cx="2943019" cy="441452"/>
          </a:xfrm>
          <a:prstGeom prst="rect">
            <a:avLst/>
          </a:prstGeom>
          <a:ln w="12700">
            <a:miter lim="400000"/>
          </a:ln>
        </p:spPr>
      </p:pic>
      <p:pic>
        <p:nvPicPr>
          <p:cNvPr id="199" name="Picture 1" descr="Picture 1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046452" y="153886"/>
            <a:ext cx="2528192" cy="588318"/>
          </a:xfrm>
          <a:prstGeom prst="rect">
            <a:avLst/>
          </a:prstGeom>
          <a:ln w="12700">
            <a:miter lim="400000"/>
          </a:ln>
        </p:spPr>
      </p:pic>
      <p:sp>
        <p:nvSpPr>
          <p:cNvPr id="200" name="Agenda"/>
          <p:cNvSpPr txBox="1"/>
          <p:nvPr>
            <p:ph type="title"/>
          </p:nvPr>
        </p:nvSpPr>
        <p:spPr>
          <a:xfrm>
            <a:off x="686525" y="880915"/>
            <a:ext cx="11684003" cy="1422402"/>
          </a:xfrm>
          <a:prstGeom prst="rect">
            <a:avLst/>
          </a:prstGeom>
        </p:spPr>
        <p:txBody>
          <a:bodyPr/>
          <a:lstStyle>
            <a:lvl1pPr>
              <a:defRPr spc="700">
                <a:solidFill>
                  <a:srgbClr val="0242A6"/>
                </a:solidFill>
              </a:defRPr>
            </a:lvl1pPr>
          </a:lstStyle>
          <a:p>
            <a:pPr/>
            <a:r>
              <a:t>Executed work</a:t>
            </a:r>
          </a:p>
        </p:txBody>
      </p:sp>
      <p:sp>
        <p:nvSpPr>
          <p:cNvPr id="201" name="TextBox 7"/>
          <p:cNvSpPr txBox="1"/>
          <p:nvPr/>
        </p:nvSpPr>
        <p:spPr>
          <a:xfrm>
            <a:off x="660398" y="3477129"/>
            <a:ext cx="11684003" cy="49453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571500" indent="-571500" algn="l" defTabSz="554990">
              <a:lnSpc>
                <a:spcPct val="90000"/>
              </a:lnSpc>
              <a:spcBef>
                <a:spcPts val="3900"/>
              </a:spcBef>
              <a:buSzPct val="100000"/>
              <a:buFont typeface="Arial"/>
              <a:buChar char="•"/>
              <a:defRPr sz="3600">
                <a:solidFill>
                  <a:srgbClr val="404040"/>
                </a:solidFill>
                <a:latin typeface="Avenir Book"/>
                <a:ea typeface="Avenir Book"/>
                <a:cs typeface="Avenir Book"/>
                <a:sym typeface="Avenir Book"/>
              </a:defRPr>
            </a:pPr>
            <a:r>
              <a:t>Researched on UAV systems</a:t>
            </a:r>
          </a:p>
          <a:p>
            <a:pPr marL="571500" indent="-571500" algn="l" defTabSz="554990">
              <a:lnSpc>
                <a:spcPct val="90000"/>
              </a:lnSpc>
              <a:spcBef>
                <a:spcPts val="3900"/>
              </a:spcBef>
              <a:buSzPct val="100000"/>
              <a:buFont typeface="Arial"/>
              <a:buChar char="•"/>
              <a:defRPr sz="3600">
                <a:solidFill>
                  <a:srgbClr val="404040"/>
                </a:solidFill>
                <a:latin typeface="Avenir Book"/>
                <a:ea typeface="Avenir Book"/>
                <a:cs typeface="Avenir Book"/>
                <a:sym typeface="Avenir Book"/>
              </a:defRPr>
            </a:pPr>
            <a:r>
              <a:t>Identified possible system components</a:t>
            </a:r>
          </a:p>
          <a:p>
            <a:pPr marL="571500" indent="-571500" algn="l" defTabSz="554990">
              <a:lnSpc>
                <a:spcPct val="90000"/>
              </a:lnSpc>
              <a:spcBef>
                <a:spcPts val="3900"/>
              </a:spcBef>
              <a:buSzPct val="100000"/>
              <a:buFont typeface="Arial"/>
              <a:buChar char="•"/>
              <a:defRPr sz="3600">
                <a:solidFill>
                  <a:srgbClr val="404040"/>
                </a:solidFill>
                <a:latin typeface="Avenir Book"/>
                <a:ea typeface="Avenir Book"/>
                <a:cs typeface="Avenir Book"/>
                <a:sym typeface="Avenir Book"/>
              </a:defRPr>
            </a:pPr>
            <a:r>
              <a:t>Identified filter to be used</a:t>
            </a:r>
          </a:p>
          <a:p>
            <a:pPr marL="571500" indent="-571500" algn="l" defTabSz="554990">
              <a:lnSpc>
                <a:spcPct val="90000"/>
              </a:lnSpc>
              <a:spcBef>
                <a:spcPts val="3900"/>
              </a:spcBef>
              <a:buSzPct val="100000"/>
              <a:buFont typeface="Arial"/>
              <a:buChar char="•"/>
              <a:defRPr sz="3600">
                <a:solidFill>
                  <a:srgbClr val="404040"/>
                </a:solidFill>
                <a:latin typeface="Avenir Book"/>
                <a:ea typeface="Avenir Book"/>
                <a:cs typeface="Avenir Book"/>
                <a:sym typeface="Avenir Book"/>
              </a:defRPr>
            </a:pPr>
            <a:r>
              <a:t>Created basic block diagram</a:t>
            </a:r>
          </a:p>
          <a:p>
            <a:pPr marL="571500" indent="-571500" algn="l" defTabSz="554990">
              <a:lnSpc>
                <a:spcPct val="90000"/>
              </a:lnSpc>
              <a:spcBef>
                <a:spcPts val="3900"/>
              </a:spcBef>
              <a:buSzPct val="100000"/>
              <a:buFont typeface="Arial"/>
              <a:buChar char="•"/>
              <a:defRPr sz="3600">
                <a:solidFill>
                  <a:srgbClr val="404040"/>
                </a:solidFill>
                <a:latin typeface="Avenir Book"/>
                <a:ea typeface="Avenir Book"/>
                <a:cs typeface="Avenir Book"/>
                <a:sym typeface="Avenir Book"/>
              </a:defRPr>
            </a:pPr>
            <a:r>
              <a:t>Found references for control system modeling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New_Template1">
  <a:themeElements>
    <a:clrScheme name="New_Template1">
      <a:dk1>
        <a:srgbClr val="000000"/>
      </a:dk1>
      <a:lt1>
        <a:srgbClr val="000000"/>
      </a:lt1>
      <a:dk2>
        <a:srgbClr val="A7A7A7"/>
      </a:dk2>
      <a:lt2>
        <a:srgbClr val="535353"/>
      </a:lt2>
      <a:accent1>
        <a:srgbClr val="1B6BBC"/>
      </a:accent1>
      <a:accent2>
        <a:srgbClr val="42AAC9"/>
      </a:accent2>
      <a:accent3>
        <a:srgbClr val="518C15"/>
      </a:accent3>
      <a:accent4>
        <a:srgbClr val="DE9000"/>
      </a:accent4>
      <a:accent5>
        <a:srgbClr val="DB2800"/>
      </a:accent5>
      <a:accent6>
        <a:srgbClr val="B130C2"/>
      </a:accent6>
      <a:hlink>
        <a:srgbClr val="0000FF"/>
      </a:hlink>
      <a:folHlink>
        <a:srgbClr val="FF00FF"/>
      </a:folHlink>
    </a:clrScheme>
    <a:fontScheme name="New_Template1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New_Template1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0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0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New_Template1">
  <a:themeElements>
    <a:clrScheme name="New_Template1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1B6BBC"/>
      </a:accent1>
      <a:accent2>
        <a:srgbClr val="42AAC9"/>
      </a:accent2>
      <a:accent3>
        <a:srgbClr val="518C15"/>
      </a:accent3>
      <a:accent4>
        <a:srgbClr val="DE9000"/>
      </a:accent4>
      <a:accent5>
        <a:srgbClr val="DB2800"/>
      </a:accent5>
      <a:accent6>
        <a:srgbClr val="B130C2"/>
      </a:accent6>
      <a:hlink>
        <a:srgbClr val="0000FF"/>
      </a:hlink>
      <a:folHlink>
        <a:srgbClr val="FF00FF"/>
      </a:folHlink>
    </a:clrScheme>
    <a:fontScheme name="New_Template1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New_Template1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0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0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